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  <p:sldMasterId id="2147483658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</p:sldIdLst>
  <p:sldSz cy="5143500" cx="9144000"/>
  <p:notesSz cx="6858000" cy="9144000"/>
  <p:embeddedFontLst>
    <p:embeddedFont>
      <p:font typeface="Roboto"/>
      <p:regular r:id="rId50"/>
      <p:bold r:id="rId51"/>
      <p:italic r:id="rId52"/>
      <p:boldItalic r:id="rId5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5533">
          <p15:clr>
            <a:srgbClr val="A4A3A4"/>
          </p15:clr>
        </p15:guide>
        <p15:guide id="2" pos="1001">
          <p15:clr>
            <a:srgbClr val="9AA0A6"/>
          </p15:clr>
        </p15:guide>
        <p15:guide id="3" orient="horz" pos="2215">
          <p15:clr>
            <a:srgbClr val="9AA0A6"/>
          </p15:clr>
        </p15:guide>
        <p15:guide id="4" orient="horz" pos="2385">
          <p15:clr>
            <a:srgbClr val="9AA0A6"/>
          </p15:clr>
        </p15:guide>
      </p15:sldGuideLst>
    </p:ext>
    <p:ext uri="GoogleSlidesCustomDataVersion2">
      <go:slidesCustomData xmlns:go="http://customooxmlschemas.google.com/" r:id="rId54" roundtripDataSignature="AMtx7mhd4dlw56eVoTKtR7oRluyxEIkQX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55AB097-C886-4D6F-9501-E27FB60110C5}">
  <a:tblStyle styleId="{855AB097-C886-4D6F-9501-E27FB60110C5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5533"/>
        <p:guide pos="1001"/>
        <p:guide pos="2215" orient="horz"/>
        <p:guide pos="2385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42" Type="http://schemas.openxmlformats.org/officeDocument/2006/relationships/slide" Target="slides/slide35.xml"/><Relationship Id="rId41" Type="http://schemas.openxmlformats.org/officeDocument/2006/relationships/slide" Target="slides/slide34.xml"/><Relationship Id="rId44" Type="http://schemas.openxmlformats.org/officeDocument/2006/relationships/slide" Target="slides/slide37.xml"/><Relationship Id="rId43" Type="http://schemas.openxmlformats.org/officeDocument/2006/relationships/slide" Target="slides/slide36.xml"/><Relationship Id="rId46" Type="http://schemas.openxmlformats.org/officeDocument/2006/relationships/slide" Target="slides/slide39.xml"/><Relationship Id="rId45" Type="http://schemas.openxmlformats.org/officeDocument/2006/relationships/slide" Target="slides/slide3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48" Type="http://schemas.openxmlformats.org/officeDocument/2006/relationships/slide" Target="slides/slide41.xml"/><Relationship Id="rId47" Type="http://schemas.openxmlformats.org/officeDocument/2006/relationships/slide" Target="slides/slide40.xml"/><Relationship Id="rId49" Type="http://schemas.openxmlformats.org/officeDocument/2006/relationships/slide" Target="slides/slide42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33" Type="http://schemas.openxmlformats.org/officeDocument/2006/relationships/slide" Target="slides/slide26.xml"/><Relationship Id="rId32" Type="http://schemas.openxmlformats.org/officeDocument/2006/relationships/slide" Target="slides/slide25.xml"/><Relationship Id="rId35" Type="http://schemas.openxmlformats.org/officeDocument/2006/relationships/slide" Target="slides/slide28.xml"/><Relationship Id="rId34" Type="http://schemas.openxmlformats.org/officeDocument/2006/relationships/slide" Target="slides/slide27.xml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font" Target="fonts/Roboto-bold.fntdata"/><Relationship Id="rId50" Type="http://schemas.openxmlformats.org/officeDocument/2006/relationships/font" Target="fonts/Roboto-regular.fntdata"/><Relationship Id="rId53" Type="http://schemas.openxmlformats.org/officeDocument/2006/relationships/font" Target="fonts/Roboto-boldItalic.fntdata"/><Relationship Id="rId52" Type="http://schemas.openxmlformats.org/officeDocument/2006/relationships/font" Target="fonts/Roboto-italic.fntdata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54" Type="http://customschemas.google.com/relationships/presentationmetadata" Target="metadata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1.png>
</file>

<file path=ppt/media/image42.png>
</file>

<file path=ppt/media/image43.png>
</file>

<file path=ppt/media/image45.png>
</file>

<file path=ppt/media/image46.png>
</file>

<file path=ppt/media/image47.png>
</file>

<file path=ppt/media/image48.png>
</file>

<file path=ppt/media/image49.png>
</file>

<file path=ppt/media/image5.jpg>
</file>

<file path=ppt/media/image50.png>
</file>

<file path=ppt/media/image51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" name="Google Shape;107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aa06250017_0_10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2" name="Google Shape;172;g2aa06250017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aa43e9ef30_0_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0" name="Google Shape;180;g2aa43e9ef30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aa06250017_0_20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6" name="Google Shape;186;g2aa06250017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aa06250017_0_2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6" name="Google Shape;196;g2aa06250017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aa06250017_0_4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8" name="Google Shape;208;g2aa06250017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2aa06250017_0_5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0" name="Google Shape;220;g2aa06250017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aa06250017_0_7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1" name="Google Shape;231;g2aa06250017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aa1a18806f_0_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0" name="Google Shape;240;g2aa1a18806f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aa06250017_0_8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9" name="Google Shape;249;g2aa06250017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2aa06250017_0_9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7" name="Google Shape;257;g2aa06250017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2aa1a18806f_0_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0" name="Google Shape;270;g2aa1a18806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299b0ad0e3b_1_0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1" name="Google Shape;281;g299b0ad0e3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0" name="Google Shape;290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2aa06250017_0_1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5" name="Google Shape;295;g2aa06250017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1ee2e5a9aa8_0_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2" name="Google Shape;302;g1ee2e5a9aa8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2aa06250017_0_12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9" name="Google Shape;309;g2aa06250017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299b0ad0e3b_1_8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6" name="Google Shape;316;g299b0ad0e3b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2aa06250017_0_15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5" name="Google Shape;325;g2aa06250017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2aa06250017_0_16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0" name="Google Shape;330;g2aa06250017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1ee2e5a9aa8_0_2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0" name="Google Shape;340;g1ee2e5a9aa8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3" name="Google Shape;12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1ee2e5a9aa8_0_4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0" name="Google Shape;350;g1ee2e5a9aa8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2aa06250017_0_174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7" name="Google Shape;357;g2aa06250017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2aa06250017_0_18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6" name="Google Shape;366;g2aa06250017_0_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2aa06250017_0_18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3" name="Google Shape;373;g2aa06250017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2b6ec40e85d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2" name="Google Shape;382;g2b6ec40e85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2b6ec40e85d_0_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1" name="Google Shape;391;g2b6ec40e85d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2aa06250017_0_191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9" name="Google Shape;399;g2aa06250017_0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3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8" name="Google Shape;408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3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5" name="Google Shape;415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2aa43e9ef30_0_3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0" name="Google Shape;420;g2aa43e9ef30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3" name="Google Shape;13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3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6" name="Google Shape;426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3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2" name="Google Shape;432;p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3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7" name="Google Shape;437;p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0" name="Google Shape;14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8" name="Google Shape;148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6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3" name="Google Shape;153;p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b67fe8f252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0" name="Google Shape;160;g2b67fe8f25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ee588828b0_1_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6" name="Google Shape;166;g1ee588828b0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jpg"/><Relationship Id="rId3" Type="http://schemas.openxmlformats.org/officeDocument/2006/relationships/image" Target="../media/image10.jp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ЬНЫЙ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40"/>
          <p:cNvPicPr preferRelativeResize="0"/>
          <p:nvPr/>
        </p:nvPicPr>
        <p:blipFill rotWithShape="1">
          <a:blip r:embed="rId2">
            <a:alphaModFix/>
          </a:blip>
          <a:srcRect b="0" l="98" r="97" t="0"/>
          <a:stretch/>
        </p:blipFill>
        <p:spPr>
          <a:xfrm>
            <a:off x="-17925" y="-10075"/>
            <a:ext cx="9194726" cy="5182151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40"/>
          <p:cNvSpPr txBox="1"/>
          <p:nvPr>
            <p:ph idx="1" type="subTitle"/>
          </p:nvPr>
        </p:nvSpPr>
        <p:spPr>
          <a:xfrm>
            <a:off x="944650" y="4350425"/>
            <a:ext cx="8293200" cy="48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2" name="Google Shape;12;p40"/>
          <p:cNvSpPr txBox="1"/>
          <p:nvPr>
            <p:ph type="title"/>
          </p:nvPr>
        </p:nvSpPr>
        <p:spPr>
          <a:xfrm>
            <a:off x="944650" y="1769200"/>
            <a:ext cx="7379700" cy="23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Разделительный слайд">
  <p:cSld name="MAIN_POIN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pic>
        <p:nvPicPr>
          <p:cNvPr id="51" name="Google Shape;51;p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47"/>
          <p:cNvSpPr txBox="1"/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ЬНЫЙ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51"/>
          <p:cNvPicPr preferRelativeResize="0"/>
          <p:nvPr/>
        </p:nvPicPr>
        <p:blipFill rotWithShape="1">
          <a:blip r:embed="rId3">
            <a:alphaModFix/>
          </a:blip>
          <a:srcRect b="0" l="98" r="97" t="0"/>
          <a:stretch/>
        </p:blipFill>
        <p:spPr>
          <a:xfrm>
            <a:off x="-17925" y="-10075"/>
            <a:ext cx="9194726" cy="518215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51"/>
          <p:cNvSpPr txBox="1"/>
          <p:nvPr>
            <p:ph idx="1" type="subTitle"/>
          </p:nvPr>
        </p:nvSpPr>
        <p:spPr>
          <a:xfrm>
            <a:off x="944650" y="4350425"/>
            <a:ext cx="8293200" cy="48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6" name="Google Shape;56;p51"/>
          <p:cNvSpPr txBox="1"/>
          <p:nvPr>
            <p:ph type="title"/>
          </p:nvPr>
        </p:nvSpPr>
        <p:spPr>
          <a:xfrm>
            <a:off x="944650" y="1769200"/>
            <a:ext cx="7379700" cy="23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Белый слайд + заголовок" type="secHead">
  <p:cSld name="SECTION_HEADER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52"/>
          <p:cNvSpPr txBox="1"/>
          <p:nvPr>
            <p:ph type="title"/>
          </p:nvPr>
        </p:nvSpPr>
        <p:spPr>
          <a:xfrm>
            <a:off x="500550" y="1784775"/>
            <a:ext cx="7935300" cy="11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9" name="Google Shape;59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Ваш макет 1">
  <p:cSld name="CUSTOM_5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53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54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4" name="Google Shape;64;p54"/>
          <p:cNvSpPr txBox="1"/>
          <p:nvPr>
            <p:ph idx="1" type="body"/>
          </p:nvPr>
        </p:nvSpPr>
        <p:spPr>
          <a:xfrm>
            <a:off x="500550" y="14264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23850" lvl="0" marL="45720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 sz="1500"/>
            </a:lvl1pPr>
            <a:lvl2pPr indent="-311150" lvl="1" marL="91440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2pPr>
            <a:lvl3pPr indent="-311150" lvl="2" marL="137160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3pPr>
            <a:lvl4pPr indent="-311150" lvl="3" marL="182880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4pPr>
            <a:lvl5pPr indent="-311150" lvl="4" marL="22860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indent="-311150" lvl="5" marL="274320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6pPr>
            <a:lvl7pPr indent="-311150" lvl="6" marL="320040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7pPr>
            <a:lvl8pPr indent="-311150" lvl="7" marL="365760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8pPr>
            <a:lvl9pPr indent="-311150" lvl="8" marL="411480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/>
        </p:txBody>
      </p:sp>
      <p:sp>
        <p:nvSpPr>
          <p:cNvPr id="65" name="Google Shape;65;p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ема вебинара" type="twoColTx">
  <p:cSld name="TITLE_AND_TWO_COLUMNS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68" name="Google Shape;68;p55"/>
          <p:cNvSpPr txBox="1"/>
          <p:nvPr>
            <p:ph type="title"/>
          </p:nvPr>
        </p:nvSpPr>
        <p:spPr>
          <a:xfrm>
            <a:off x="500550" y="821213"/>
            <a:ext cx="8520600" cy="198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9" name="Google Shape;69;p55"/>
          <p:cNvSpPr txBox="1"/>
          <p:nvPr>
            <p:ph idx="1" type="subTitle"/>
          </p:nvPr>
        </p:nvSpPr>
        <p:spPr>
          <a:xfrm>
            <a:off x="500550" y="457313"/>
            <a:ext cx="77967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sz="1500">
                <a:solidFill>
                  <a:srgbClr val="013D8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9pPr>
          </a:lstStyle>
          <a:p/>
        </p:txBody>
      </p:sp>
      <p:sp>
        <p:nvSpPr>
          <p:cNvPr id="70" name="Google Shape;70;p55"/>
          <p:cNvSpPr txBox="1"/>
          <p:nvPr>
            <p:ph idx="2" type="subTitle"/>
          </p:nvPr>
        </p:nvSpPr>
        <p:spPr>
          <a:xfrm>
            <a:off x="3135425" y="2978831"/>
            <a:ext cx="5856300" cy="5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b="1" sz="1500">
                <a:solidFill>
                  <a:srgbClr val="013D8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b="1" sz="2300">
                <a:solidFill>
                  <a:srgbClr val="013D85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b="1" sz="2300">
                <a:solidFill>
                  <a:srgbClr val="013D85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b="1" sz="2300">
                <a:solidFill>
                  <a:srgbClr val="013D85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b="1" sz="2300">
                <a:solidFill>
                  <a:srgbClr val="013D85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b="1" sz="2300">
                <a:solidFill>
                  <a:srgbClr val="013D85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b="1" sz="2300">
                <a:solidFill>
                  <a:srgbClr val="013D85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b="1" sz="2300">
                <a:solidFill>
                  <a:srgbClr val="013D85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b="1" sz="2300">
                <a:solidFill>
                  <a:srgbClr val="013D85"/>
                </a:solidFill>
              </a:defRPr>
            </a:lvl9pPr>
          </a:lstStyle>
          <a:p/>
        </p:txBody>
      </p:sp>
      <p:sp>
        <p:nvSpPr>
          <p:cNvPr id="71" name="Google Shape;71;p55"/>
          <p:cNvSpPr txBox="1"/>
          <p:nvPr>
            <p:ph idx="3" type="subTitle"/>
          </p:nvPr>
        </p:nvSpPr>
        <p:spPr>
          <a:xfrm>
            <a:off x="3135425" y="3278981"/>
            <a:ext cx="58563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0" sz="13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2" name="Google Shape;72;p55"/>
          <p:cNvSpPr txBox="1"/>
          <p:nvPr>
            <p:ph idx="4" type="subTitle"/>
          </p:nvPr>
        </p:nvSpPr>
        <p:spPr>
          <a:xfrm>
            <a:off x="3135425" y="3662550"/>
            <a:ext cx="5856300" cy="10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0" sz="13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97">
          <p15:clr>
            <a:srgbClr val="FA7B17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О себе">
  <p:cSld name="CUSTOM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56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5" name="Google Shape;75;p56"/>
          <p:cNvSpPr txBox="1"/>
          <p:nvPr>
            <p:ph idx="1" type="subTitle"/>
          </p:nvPr>
        </p:nvSpPr>
        <p:spPr>
          <a:xfrm>
            <a:off x="3891775" y="1716281"/>
            <a:ext cx="4391700" cy="5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600"/>
              <a:buNone/>
              <a:defRPr b="1" sz="1600">
                <a:solidFill>
                  <a:srgbClr val="013D8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1" sz="23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1" sz="23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1" sz="23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1" sz="23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1" sz="23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1" sz="23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1" sz="23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1" sz="23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6" name="Google Shape;76;p56"/>
          <p:cNvSpPr txBox="1"/>
          <p:nvPr>
            <p:ph idx="2" type="subTitle"/>
          </p:nvPr>
        </p:nvSpPr>
        <p:spPr>
          <a:xfrm>
            <a:off x="3891775" y="2252801"/>
            <a:ext cx="5095200" cy="25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0" sz="13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Раздел+описание">
  <p:cSld name="SECTION_TITLE_AND_DESCRIPTION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57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57"/>
          <p:cNvSpPr txBox="1"/>
          <p:nvPr>
            <p:ph type="title"/>
          </p:nvPr>
        </p:nvSpPr>
        <p:spPr>
          <a:xfrm>
            <a:off x="609075" y="12208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0" name="Google Shape;80;p57"/>
          <p:cNvSpPr txBox="1"/>
          <p:nvPr>
            <p:ph idx="1" type="subTitle"/>
          </p:nvPr>
        </p:nvSpPr>
        <p:spPr>
          <a:xfrm>
            <a:off x="609075" y="2916213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  <p:sp>
        <p:nvSpPr>
          <p:cNvPr id="81" name="Google Shape;81;p57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3655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11150" lvl="2" marL="1371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11150" lvl="3" marL="18288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indent="-311150" lvl="4" marL="22860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indent="-311150" lvl="5" marL="2743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indent="-311150" lvl="6" marL="32004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indent="-311150" lvl="7" marL="3657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indent="-311150" lvl="8" marL="41148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/>
        </p:txBody>
      </p:sp>
      <p:sp>
        <p:nvSpPr>
          <p:cNvPr id="82" name="Google Shape;82;p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">
  <p:cSld name="CUSTOM_3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59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Белый слайд + заголовок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1"/>
          <p:cNvSpPr txBox="1"/>
          <p:nvPr>
            <p:ph type="title"/>
          </p:nvPr>
        </p:nvSpPr>
        <p:spPr>
          <a:xfrm>
            <a:off x="500550" y="1784775"/>
            <a:ext cx="7935300" cy="11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лайд с кодом 1">
  <p:cSld name="CUSTOM_2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60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60"/>
          <p:cNvSpPr/>
          <p:nvPr/>
        </p:nvSpPr>
        <p:spPr>
          <a:xfrm>
            <a:off x="590475" y="1364975"/>
            <a:ext cx="7988400" cy="3412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60"/>
          <p:cNvSpPr txBox="1"/>
          <p:nvPr>
            <p:ph idx="1" type="subTitle"/>
          </p:nvPr>
        </p:nvSpPr>
        <p:spPr>
          <a:xfrm>
            <a:off x="754725" y="1516446"/>
            <a:ext cx="8226300" cy="3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Courier New"/>
              <a:buNone/>
              <a:defRPr sz="1100">
                <a:latin typeface="Courier New"/>
                <a:ea typeface="Courier New"/>
                <a:cs typeface="Courier New"/>
                <a:sym typeface="Courier New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лайд с кодом 2">
  <p:cSld name="CUSTOM_2_1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61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3" name="Google Shape;93;p61"/>
          <p:cNvSpPr/>
          <p:nvPr/>
        </p:nvSpPr>
        <p:spPr>
          <a:xfrm>
            <a:off x="590475" y="1364975"/>
            <a:ext cx="7988400" cy="3412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61"/>
          <p:cNvSpPr txBox="1"/>
          <p:nvPr>
            <p:ph idx="1" type="subTitle"/>
          </p:nvPr>
        </p:nvSpPr>
        <p:spPr>
          <a:xfrm>
            <a:off x="754725" y="1516446"/>
            <a:ext cx="8226300" cy="3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Courier New"/>
              <a:buNone/>
              <a:defRPr sz="11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лайд КОД+ТЕКСТ 1">
  <p:cSld name="CUSTOM_4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62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7" name="Google Shape;97;p62"/>
          <p:cNvSpPr txBox="1"/>
          <p:nvPr>
            <p:ph idx="1" type="subTitle"/>
          </p:nvPr>
        </p:nvSpPr>
        <p:spPr>
          <a:xfrm>
            <a:off x="544050" y="1350425"/>
            <a:ext cx="5316300" cy="90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0" sz="13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8" name="Google Shape;98;p62"/>
          <p:cNvSpPr/>
          <p:nvPr/>
        </p:nvSpPr>
        <p:spPr>
          <a:xfrm>
            <a:off x="606200" y="2144231"/>
            <a:ext cx="7938600" cy="2464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62"/>
          <p:cNvSpPr txBox="1"/>
          <p:nvPr>
            <p:ph idx="2" type="subTitle"/>
          </p:nvPr>
        </p:nvSpPr>
        <p:spPr>
          <a:xfrm>
            <a:off x="795050" y="2220038"/>
            <a:ext cx="7568100" cy="23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лайд КОД+ТЕКСТ 2">
  <p:cSld name="CUSTOM_4_1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63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2" name="Google Shape;102;p63"/>
          <p:cNvSpPr/>
          <p:nvPr/>
        </p:nvSpPr>
        <p:spPr>
          <a:xfrm>
            <a:off x="362300" y="1384249"/>
            <a:ext cx="4748700" cy="33933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63"/>
          <p:cNvSpPr txBox="1"/>
          <p:nvPr>
            <p:ph idx="1" type="subTitle"/>
          </p:nvPr>
        </p:nvSpPr>
        <p:spPr>
          <a:xfrm>
            <a:off x="500550" y="1474819"/>
            <a:ext cx="4428600" cy="3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04" name="Google Shape;104;p63"/>
          <p:cNvSpPr txBox="1"/>
          <p:nvPr>
            <p:ph idx="2" type="subTitle"/>
          </p:nvPr>
        </p:nvSpPr>
        <p:spPr>
          <a:xfrm>
            <a:off x="5555275" y="1474819"/>
            <a:ext cx="3151200" cy="326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0" sz="13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ема вебинара" type="twoColTx">
  <p:cSld name="TITLE_AND_TWO_COLUMNS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8" name="Google Shape;18;p42"/>
          <p:cNvSpPr txBox="1"/>
          <p:nvPr>
            <p:ph type="title"/>
          </p:nvPr>
        </p:nvSpPr>
        <p:spPr>
          <a:xfrm>
            <a:off x="500550" y="821213"/>
            <a:ext cx="8520600" cy="198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" name="Google Shape;19;p42"/>
          <p:cNvSpPr txBox="1"/>
          <p:nvPr>
            <p:ph idx="1" type="subTitle"/>
          </p:nvPr>
        </p:nvSpPr>
        <p:spPr>
          <a:xfrm>
            <a:off x="500550" y="457313"/>
            <a:ext cx="77967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sz="1500">
                <a:solidFill>
                  <a:srgbClr val="013D8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9pPr>
          </a:lstStyle>
          <a:p/>
        </p:txBody>
      </p:sp>
      <p:sp>
        <p:nvSpPr>
          <p:cNvPr id="20" name="Google Shape;20;p42"/>
          <p:cNvSpPr txBox="1"/>
          <p:nvPr>
            <p:ph idx="2" type="subTitle"/>
          </p:nvPr>
        </p:nvSpPr>
        <p:spPr>
          <a:xfrm>
            <a:off x="3135425" y="2978831"/>
            <a:ext cx="5856300" cy="5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b="1" sz="1500">
                <a:solidFill>
                  <a:srgbClr val="013D8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b="1" sz="2300">
                <a:solidFill>
                  <a:srgbClr val="013D85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b="1" sz="2300">
                <a:solidFill>
                  <a:srgbClr val="013D85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b="1" sz="2300">
                <a:solidFill>
                  <a:srgbClr val="013D85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b="1" sz="2300">
                <a:solidFill>
                  <a:srgbClr val="013D85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b="1" sz="2300">
                <a:solidFill>
                  <a:srgbClr val="013D85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b="1" sz="2300">
                <a:solidFill>
                  <a:srgbClr val="013D85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b="1" sz="2300">
                <a:solidFill>
                  <a:srgbClr val="013D85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b="1" sz="2300">
                <a:solidFill>
                  <a:srgbClr val="013D85"/>
                </a:solidFill>
              </a:defRPr>
            </a:lvl9pPr>
          </a:lstStyle>
          <a:p/>
        </p:txBody>
      </p:sp>
      <p:sp>
        <p:nvSpPr>
          <p:cNvPr id="21" name="Google Shape;21;p42"/>
          <p:cNvSpPr txBox="1"/>
          <p:nvPr>
            <p:ph idx="3" type="subTitle"/>
          </p:nvPr>
        </p:nvSpPr>
        <p:spPr>
          <a:xfrm>
            <a:off x="3135425" y="3278981"/>
            <a:ext cx="58563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0" sz="13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" name="Google Shape;22;p42"/>
          <p:cNvSpPr txBox="1"/>
          <p:nvPr>
            <p:ph idx="4" type="subTitle"/>
          </p:nvPr>
        </p:nvSpPr>
        <p:spPr>
          <a:xfrm>
            <a:off x="3135425" y="3662550"/>
            <a:ext cx="5856300" cy="10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0" sz="13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97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">
  <p:cSld name="CUSTOM_3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3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Разделительный слайд">
  <p:cSld name="MAIN_POIN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pic>
        <p:nvPicPr>
          <p:cNvPr id="27" name="Google Shape;27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44"/>
          <p:cNvSpPr txBox="1"/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5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" name="Google Shape;31;p45"/>
          <p:cNvSpPr txBox="1"/>
          <p:nvPr>
            <p:ph idx="1" type="body"/>
          </p:nvPr>
        </p:nvSpPr>
        <p:spPr>
          <a:xfrm>
            <a:off x="500550" y="14264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23850" lvl="0" marL="45720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 sz="1500"/>
            </a:lvl1pPr>
            <a:lvl2pPr indent="-311150" lvl="1" marL="91440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2pPr>
            <a:lvl3pPr indent="-311150" lvl="2" marL="137160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3pPr>
            <a:lvl4pPr indent="-311150" lvl="3" marL="182880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4pPr>
            <a:lvl5pPr indent="-311150" lvl="4" marL="22860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indent="-311150" lvl="5" marL="274320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6pPr>
            <a:lvl7pPr indent="-311150" lvl="6" marL="320040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7pPr>
            <a:lvl8pPr indent="-311150" lvl="7" marL="365760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8pPr>
            <a:lvl9pPr indent="-311150" lvl="8" marL="411480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/>
        </p:txBody>
      </p:sp>
      <p:sp>
        <p:nvSpPr>
          <p:cNvPr id="32" name="Google Shape;32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Ваш макет 1">
  <p:cSld name="CUSTOM_5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8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О себе">
  <p:cSld name="CUSTOM_1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49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" name="Google Shape;37;p49"/>
          <p:cNvSpPr txBox="1"/>
          <p:nvPr>
            <p:ph idx="1" type="subTitle"/>
          </p:nvPr>
        </p:nvSpPr>
        <p:spPr>
          <a:xfrm>
            <a:off x="3891775" y="1716281"/>
            <a:ext cx="4391700" cy="5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600"/>
              <a:buNone/>
              <a:defRPr b="1" sz="1600">
                <a:solidFill>
                  <a:srgbClr val="013D8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1" sz="23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1" sz="23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1" sz="23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1" sz="23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1" sz="23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1" sz="23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1" sz="23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1" sz="23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8" name="Google Shape;38;p49"/>
          <p:cNvSpPr txBox="1"/>
          <p:nvPr>
            <p:ph idx="2" type="subTitle"/>
          </p:nvPr>
        </p:nvSpPr>
        <p:spPr>
          <a:xfrm>
            <a:off x="3891775" y="2252801"/>
            <a:ext cx="5095200" cy="25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0" sz="13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Раздел+описание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50"/>
          <p:cNvSpPr txBox="1"/>
          <p:nvPr>
            <p:ph type="title"/>
          </p:nvPr>
        </p:nvSpPr>
        <p:spPr>
          <a:xfrm>
            <a:off x="609075" y="12208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50"/>
          <p:cNvSpPr txBox="1"/>
          <p:nvPr>
            <p:ph idx="1" type="subTitle"/>
          </p:nvPr>
        </p:nvSpPr>
        <p:spPr>
          <a:xfrm>
            <a:off x="609075" y="2916213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  <p:sp>
        <p:nvSpPr>
          <p:cNvPr id="43" name="Google Shape;43;p50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3655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11150" lvl="2" marL="1371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11150" lvl="3" marL="18288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indent="-311150" lvl="4" marL="22860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indent="-311150" lvl="5" marL="2743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indent="-311150" lvl="6" marL="32004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indent="-311150" lvl="7" marL="3657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indent="-311150" lvl="8" marL="41148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/>
        </p:txBody>
      </p:sp>
      <p:sp>
        <p:nvSpPr>
          <p:cNvPr id="44" name="Google Shape;44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9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0.xml"/><Relationship Id="rId1" Type="http://schemas.openxmlformats.org/officeDocument/2006/relationships/image" Target="../media/image6.jpg"/><Relationship Id="rId2" Type="http://schemas.openxmlformats.org/officeDocument/2006/relationships/slideLayout" Target="../slideLayouts/slideLayout10.xml"/><Relationship Id="rId3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2.xml"/><Relationship Id="rId9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2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5.xml"/><Relationship Id="rId8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9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b="1" i="0" sz="31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39"/>
          <p:cNvSpPr txBox="1"/>
          <p:nvPr>
            <p:ph idx="1" type="body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655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b="0" i="0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23850" lvl="1" marL="9144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b="0" i="0" sz="15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1150" lvl="2" marL="1371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b="0" i="0" sz="13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1150" lvl="3" marL="18288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b="0" i="0" sz="13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1150" lvl="4" marL="22860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b="0" i="0" sz="13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1150" lvl="5" marL="2743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b="0" i="0" sz="13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1150" lvl="6" marL="32004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b="0" i="0" sz="13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1150" lvl="7" marL="3657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b="0" i="0" sz="13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1150" lvl="8" marL="41148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b="0" i="0" sz="13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46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b="1" i="0" sz="31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7" name="Google Shape;47;p46"/>
          <p:cNvSpPr txBox="1"/>
          <p:nvPr>
            <p:ph idx="1" type="body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655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b="0" i="0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23850" lvl="1" marL="9144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b="0" i="0" sz="15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1150" lvl="2" marL="1371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b="0" i="0" sz="13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1150" lvl="3" marL="18288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b="0" i="0" sz="13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1150" lvl="4" marL="22860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b="0" i="0" sz="13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1150" lvl="5" marL="2743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b="0" i="0" sz="13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1150" lvl="6" marL="32004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b="0" i="0" sz="13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1150" lvl="7" marL="3657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b="0" i="0" sz="13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1150" lvl="8" marL="41148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b="0" i="0" sz="13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8" name="Google Shape;48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Relationship Id="rId4" Type="http://schemas.openxmlformats.org/officeDocument/2006/relationships/image" Target="../media/image1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png"/><Relationship Id="rId4" Type="http://schemas.openxmlformats.org/officeDocument/2006/relationships/image" Target="../media/image1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9.png"/><Relationship Id="rId4" Type="http://schemas.openxmlformats.org/officeDocument/2006/relationships/image" Target="../media/image2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5" Type="http://schemas.openxmlformats.org/officeDocument/2006/relationships/image" Target="../media/image2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image" Target="../media/image2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7.png"/><Relationship Id="rId4" Type="http://schemas.openxmlformats.org/officeDocument/2006/relationships/image" Target="../media/image29.png"/><Relationship Id="rId5" Type="http://schemas.openxmlformats.org/officeDocument/2006/relationships/image" Target="../media/image3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2.png"/><Relationship Id="rId4" Type="http://schemas.openxmlformats.org/officeDocument/2006/relationships/image" Target="../media/image33.png"/><Relationship Id="rId5" Type="http://schemas.openxmlformats.org/officeDocument/2006/relationships/image" Target="../media/image34.png"/><Relationship Id="rId6" Type="http://schemas.openxmlformats.org/officeDocument/2006/relationships/image" Target="../media/image3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hyperlink" Target="https://docs.google.com/presentation/d/1FRVfnsBdZC5TgO3zwOMbCnI_ei9sK7G6/edit?usp=sharing&amp;ouid=108316553694763277489&amp;rtpof=true&amp;sd=true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6.png"/><Relationship Id="rId4" Type="http://schemas.openxmlformats.org/officeDocument/2006/relationships/image" Target="../media/image37.png"/><Relationship Id="rId5" Type="http://schemas.openxmlformats.org/officeDocument/2006/relationships/image" Target="../media/image38.png"/><Relationship Id="rId6" Type="http://schemas.openxmlformats.org/officeDocument/2006/relationships/image" Target="../media/image3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8.png"/><Relationship Id="rId4" Type="http://schemas.openxmlformats.org/officeDocument/2006/relationships/image" Target="../media/image4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github.com/ankislyakov/data/raw/main/%D0%BE%D1%86%D0%B5%D0%BD%D0%BA%D0%B0+%D1%81%D1%82%D0%BE%D0%B8%D0%BC%D0%BE%D1%81%D1%82%D0%B8+%D0%BA%D0%B2%D0%B0%D1%80%D1%82%D0%B8%D1%80%D1%8B.xlsx" TargetMode="External"/><Relationship Id="rId4" Type="http://schemas.openxmlformats.org/officeDocument/2006/relationships/image" Target="../media/image4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4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8.png"/><Relationship Id="rId4" Type="http://schemas.openxmlformats.org/officeDocument/2006/relationships/image" Target="../media/image4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45.png"/><Relationship Id="rId4" Type="http://schemas.openxmlformats.org/officeDocument/2006/relationships/image" Target="../media/image46.png"/><Relationship Id="rId5" Type="http://schemas.openxmlformats.org/officeDocument/2006/relationships/hyperlink" Target="https://www.statsmodels.org/stable/_modules/statsmodels/genmod/families/links.html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jpg"/><Relationship Id="rId4" Type="http://schemas.openxmlformats.org/officeDocument/2006/relationships/hyperlink" Target="mailto:ankislyakov@mail.ru" TargetMode="Externa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8.png"/><Relationship Id="rId4" Type="http://schemas.openxmlformats.org/officeDocument/2006/relationships/image" Target="../media/image41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47.png"/><Relationship Id="rId4" Type="http://schemas.openxmlformats.org/officeDocument/2006/relationships/image" Target="../media/image48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3.xml"/><Relationship Id="rId3" Type="http://schemas.openxmlformats.org/officeDocument/2006/relationships/hyperlink" Target="https://docs.h2o.ai/h2o/latest-stable/h2o-docs/data-science/glm.html?highlight=glm" TargetMode="External"/><Relationship Id="rId4" Type="http://schemas.openxmlformats.org/officeDocument/2006/relationships/image" Target="../media/image49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4.xml"/><Relationship Id="rId3" Type="http://schemas.openxmlformats.org/officeDocument/2006/relationships/hyperlink" Target="https://www.tensorflow.org/probability?hl=ru" TargetMode="External"/><Relationship Id="rId4" Type="http://schemas.openxmlformats.org/officeDocument/2006/relationships/image" Target="../media/image51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50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8.png"/><Relationship Id="rId4" Type="http://schemas.openxmlformats.org/officeDocument/2006/relationships/image" Target="../media/image41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9.xml"/><Relationship Id="rId3" Type="http://schemas.openxmlformats.org/officeDocument/2006/relationships/hyperlink" Target="https://raw.githubusercontent.com/ankislyakov/data/main/UniversalBank.csv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0.xml"/><Relationship Id="rId3" Type="http://schemas.openxmlformats.org/officeDocument/2006/relationships/hyperlink" Target="https://www.statsmodels.org/stable/examples/index.html#generalized-linear-models" TargetMode="External"/><Relationship Id="rId4" Type="http://schemas.openxmlformats.org/officeDocument/2006/relationships/hyperlink" Target="https://docs.h2o.ai/h2o/latest-stable/h2o-docs/data-science/glm.html?highlight=glm" TargetMode="External"/><Relationship Id="rId5" Type="http://schemas.openxmlformats.org/officeDocument/2006/relationships/hyperlink" Target="https://colab.research.google.com/drive/1u1dsSEWYAEzLZXThLNzqS8vfT6HSa36W?usp=sharing" TargetMode="External"/><Relationship Id="rId6" Type="http://schemas.openxmlformats.org/officeDocument/2006/relationships/hyperlink" Target="https://colab.research.google.com/drive/1um5qiPJPIR3_MKkHSU_TmVY9swjAMJCy?usp=sharing" TargetMode="Externa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9.jpg"/><Relationship Id="rId4" Type="http://schemas.openxmlformats.org/officeDocument/2006/relationships/hyperlink" Target="mailto:ankislyakov@mail.ru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"/>
          <p:cNvSpPr txBox="1"/>
          <p:nvPr>
            <p:ph idx="1" type="subTitle"/>
          </p:nvPr>
        </p:nvSpPr>
        <p:spPr>
          <a:xfrm>
            <a:off x="944650" y="4350425"/>
            <a:ext cx="8293200" cy="48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-RU"/>
              <a:t>otus.ru</a:t>
            </a:r>
            <a:endParaRPr/>
          </a:p>
        </p:txBody>
      </p:sp>
      <p:sp>
        <p:nvSpPr>
          <p:cNvPr id="110" name="Google Shape;110;p1"/>
          <p:cNvSpPr txBox="1"/>
          <p:nvPr>
            <p:ph type="title"/>
          </p:nvPr>
        </p:nvSpPr>
        <p:spPr>
          <a:xfrm>
            <a:off x="944650" y="1769200"/>
            <a:ext cx="6200400" cy="23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ru-RU" sz="5400"/>
              <a:t>Machine Learning. Professional</a:t>
            </a:r>
            <a:endParaRPr sz="54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ru-RU" sz="3200"/>
              <a:t>Практическое занятие по GLM</a:t>
            </a:r>
            <a:endParaRPr sz="54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aa06250017_0_107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</a:pPr>
            <a:r>
              <a:rPr lang="ru-RU"/>
              <a:t>Что собой представляют GLM?</a:t>
            </a:r>
            <a:endParaRPr/>
          </a:p>
        </p:txBody>
      </p:sp>
      <p:sp>
        <p:nvSpPr>
          <p:cNvPr id="175" name="Google Shape;175;g2aa06250017_0_107"/>
          <p:cNvSpPr txBox="1"/>
          <p:nvPr>
            <p:ph idx="1" type="body"/>
          </p:nvPr>
        </p:nvSpPr>
        <p:spPr>
          <a:xfrm>
            <a:off x="406950" y="1134400"/>
            <a:ext cx="5557200" cy="34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133350" rtl="0" algn="just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None/>
            </a:pPr>
            <a:r>
              <a:rPr lang="ru-RU"/>
              <a:t>Модели GLM позволяют нам строить функцию взаимосвязи между откликом и предикторами, </a:t>
            </a:r>
            <a:r>
              <a:rPr b="1" lang="ru-RU"/>
              <a:t>даже если лежащая в их основе взаимосвязь не является линейной</a:t>
            </a:r>
            <a:r>
              <a:rPr lang="ru-RU"/>
              <a:t>. </a:t>
            </a:r>
            <a:endParaRPr/>
          </a:p>
          <a:p>
            <a:pPr indent="0" lvl="0" marL="133350" rtl="0" algn="just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None/>
            </a:pPr>
            <a:r>
              <a:rPr lang="ru-RU"/>
              <a:t>В отличие от моделей линейной регрессии, распределение ошибок переменной отклика не обязательно должно быть распределено нормально. </a:t>
            </a:r>
            <a:endParaRPr/>
          </a:p>
          <a:p>
            <a:pPr indent="0" lvl="0" marL="133350" rtl="0" algn="just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None/>
            </a:pPr>
            <a:r>
              <a:rPr lang="ru-RU"/>
              <a:t>Предполагается, что ошибки в переменной отклика соответствуют </a:t>
            </a:r>
            <a:r>
              <a:rPr b="1" lang="ru-RU"/>
              <a:t>экспоненциальному семейству</a:t>
            </a:r>
            <a:r>
              <a:rPr lang="ru-RU"/>
              <a:t> распределений (т.е. нормальному, биномиальному, пуассоновскому или гамма-распределению). </a:t>
            </a:r>
            <a:endParaRPr i="1"/>
          </a:p>
        </p:txBody>
      </p:sp>
      <p:pic>
        <p:nvPicPr>
          <p:cNvPr id="176" name="Google Shape;176;g2aa06250017_0_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8449" y="2763275"/>
            <a:ext cx="2307375" cy="1739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g2aa06250017_0_10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69275" y="926150"/>
            <a:ext cx="2926451" cy="1782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aa43e9ef30_0_10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</a:pPr>
            <a:r>
              <a:rPr lang="ru-RU"/>
              <a:t>Что собой представляют GLM?</a:t>
            </a:r>
            <a:endParaRPr/>
          </a:p>
        </p:txBody>
      </p:sp>
      <p:sp>
        <p:nvSpPr>
          <p:cNvPr id="183" name="Google Shape;183;g2aa43e9ef30_0_10"/>
          <p:cNvSpPr txBox="1"/>
          <p:nvPr>
            <p:ph idx="1" type="body"/>
          </p:nvPr>
        </p:nvSpPr>
        <p:spPr>
          <a:xfrm>
            <a:off x="406950" y="1134400"/>
            <a:ext cx="8452500" cy="34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0" lvl="0" marL="133350" rtl="0" algn="just">
              <a:spcBef>
                <a:spcPts val="300"/>
              </a:spcBef>
              <a:spcAft>
                <a:spcPts val="0"/>
              </a:spcAft>
              <a:buSzPct val="73333"/>
              <a:buNone/>
            </a:pPr>
            <a:r>
              <a:rPr lang="ru-RU"/>
              <a:t>Ключевая идея GLM состоит в том, чтобы смоделировать переменную отклика как </a:t>
            </a:r>
            <a:r>
              <a:rPr b="1" lang="ru-RU"/>
              <a:t>функцию линейного предиктора, который преобразуется функцией связи</a:t>
            </a:r>
            <a:r>
              <a:rPr lang="ru-RU"/>
              <a:t>. </a:t>
            </a:r>
            <a:endParaRPr/>
          </a:p>
          <a:p>
            <a:pPr indent="0" lvl="0" marL="133350" rtl="0" algn="just">
              <a:spcBef>
                <a:spcPts val="300"/>
              </a:spcBef>
              <a:spcAft>
                <a:spcPts val="0"/>
              </a:spcAft>
              <a:buSzPct val="73333"/>
              <a:buNone/>
            </a:pPr>
            <a:r>
              <a:rPr lang="ru-RU"/>
              <a:t>Функция связи используется для преобразования линейного предиктора, чтобы гарантировать, что переменная отклика неотрицательна и имеет правильные свойства распределения.</a:t>
            </a:r>
            <a:endParaRPr/>
          </a:p>
          <a:p>
            <a:pPr indent="0" lvl="0" marL="133350" rtl="0" algn="just">
              <a:spcBef>
                <a:spcPts val="300"/>
              </a:spcBef>
              <a:spcAft>
                <a:spcPts val="0"/>
              </a:spcAft>
              <a:buSzPct val="73333"/>
              <a:buNone/>
            </a:pPr>
            <a:r>
              <a:t/>
            </a:r>
            <a:endParaRPr/>
          </a:p>
          <a:p>
            <a:pPr indent="0" lvl="0" marL="133350" rtl="0" algn="just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ct val="73333"/>
              <a:buFont typeface="Arial"/>
              <a:buNone/>
            </a:pPr>
            <a:r>
              <a:rPr lang="ru-RU"/>
              <a:t>*В частном случае, линейная модель - это GLM с нормальным семейством функций ошибок и линейной (identity) </a:t>
            </a:r>
            <a:r>
              <a:rPr lang="ru-RU"/>
              <a:t>функцией</a:t>
            </a:r>
            <a:r>
              <a:rPr lang="ru-RU"/>
              <a:t> связи</a:t>
            </a:r>
            <a:endParaRPr/>
          </a:p>
          <a:p>
            <a:pPr indent="0" lvl="0" marL="133350" rtl="0" algn="just">
              <a:spcBef>
                <a:spcPts val="300"/>
              </a:spcBef>
              <a:spcAft>
                <a:spcPts val="0"/>
              </a:spcAft>
              <a:buSzPct val="73333"/>
              <a:buNone/>
            </a:pPr>
            <a:r>
              <a:t/>
            </a:r>
            <a:endParaRPr/>
          </a:p>
          <a:p>
            <a:pPr indent="0" lvl="0" marL="133350" rtl="0" algn="just">
              <a:spcBef>
                <a:spcPts val="300"/>
              </a:spcBef>
              <a:spcAft>
                <a:spcPts val="0"/>
              </a:spcAft>
              <a:buSzPct val="73333"/>
              <a:buNone/>
            </a:pPr>
            <a:r>
              <a:rPr lang="ru-RU"/>
              <a:t>Любая GLM состоит из трех компонентов:</a:t>
            </a:r>
            <a:endParaRPr/>
          </a:p>
          <a:p>
            <a:pPr indent="-309562" lvl="0" marL="457200" rtl="0" algn="just">
              <a:spcBef>
                <a:spcPts val="300"/>
              </a:spcBef>
              <a:spcAft>
                <a:spcPts val="0"/>
              </a:spcAft>
              <a:buSzPct val="100000"/>
              <a:buChar char="-"/>
            </a:pPr>
            <a:r>
              <a:rPr b="1" lang="ru-RU"/>
              <a:t>Случайный компонент:</a:t>
            </a:r>
            <a:r>
              <a:rPr lang="ru-RU"/>
              <a:t> вероятностное распределение векторов.</a:t>
            </a:r>
            <a:endParaRPr/>
          </a:p>
          <a:p>
            <a:pPr indent="-309562" lvl="0" marL="457200" rtl="0" algn="just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b="1" lang="ru-RU"/>
              <a:t>Систематический компонент</a:t>
            </a:r>
            <a:r>
              <a:rPr lang="ru-RU"/>
              <a:t>: независимые переменные в модели, точнее их линейная комбинация при создании линейного предиктора.</a:t>
            </a:r>
            <a:endParaRPr/>
          </a:p>
          <a:p>
            <a:pPr indent="-309562" lvl="0" marL="457200" rtl="0" algn="just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b="1" lang="ru-RU"/>
              <a:t>Функция связи</a:t>
            </a:r>
            <a:r>
              <a:rPr lang="ru-RU"/>
              <a:t>: связь между систематической и случайной составляющими. Он решает, как ожидаемое значение ответа связано с линейным предиктором независимых переменных.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aa06250017_0_209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</a:pPr>
            <a:r>
              <a:rPr lang="ru-RU"/>
              <a:t>Оценка максимального правдоподобия</a:t>
            </a:r>
            <a:endParaRPr/>
          </a:p>
        </p:txBody>
      </p:sp>
      <p:sp>
        <p:nvSpPr>
          <p:cNvPr id="189" name="Google Shape;189;g2aa06250017_0_209"/>
          <p:cNvSpPr txBox="1"/>
          <p:nvPr/>
        </p:nvSpPr>
        <p:spPr>
          <a:xfrm>
            <a:off x="653150" y="881925"/>
            <a:ext cx="71061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А что Байес?.....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/>
              <a:t>Правдоподобие</a:t>
            </a:r>
            <a:r>
              <a:rPr lang="ru-RU"/>
              <a:t> (likelihood) — способ измерить соответствие имеющихся данных тому, что можно получить при определенных значениях параметров модели. Оно представляет собой произведение вероятностей получения каждой из точек данных</a:t>
            </a:r>
            <a:endParaRPr/>
          </a:p>
        </p:txBody>
      </p:sp>
      <p:pic>
        <p:nvPicPr>
          <p:cNvPr id="190" name="Google Shape;190;g2aa06250017_0_2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5975" y="2252725"/>
            <a:ext cx="3132527" cy="178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g2aa06250017_0_20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44438" y="2303350"/>
            <a:ext cx="3048074" cy="1625949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g2aa06250017_0_209"/>
          <p:cNvSpPr txBox="1"/>
          <p:nvPr/>
        </p:nvSpPr>
        <p:spPr>
          <a:xfrm>
            <a:off x="745975" y="4036075"/>
            <a:ext cx="73530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Значения параметров находятся таким образом, чтобы они максимизировали вероятность того, что процесс, описываемый моделью, воспроизводил данные, за которыми велось наблюдение</a:t>
            </a:r>
            <a:endParaRPr/>
          </a:p>
        </p:txBody>
      </p:sp>
      <p:sp>
        <p:nvSpPr>
          <p:cNvPr id="193" name="Google Shape;193;g2aa06250017_0_209"/>
          <p:cNvSpPr txBox="1"/>
          <p:nvPr/>
        </p:nvSpPr>
        <p:spPr>
          <a:xfrm>
            <a:off x="4108425" y="2866850"/>
            <a:ext cx="5082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3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?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aa06250017_0_27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</a:pPr>
            <a:r>
              <a:rPr lang="ru-RU"/>
              <a:t>И вновь линейная регрессия - “бабушка” </a:t>
            </a:r>
            <a:r>
              <a:rPr lang="ru-RU"/>
              <a:t>ИИ</a:t>
            </a:r>
            <a:endParaRPr/>
          </a:p>
        </p:txBody>
      </p:sp>
      <p:sp>
        <p:nvSpPr>
          <p:cNvPr id="199" name="Google Shape;199;g2aa06250017_0_27"/>
          <p:cNvSpPr txBox="1"/>
          <p:nvPr>
            <p:ph idx="1" type="body"/>
          </p:nvPr>
        </p:nvSpPr>
        <p:spPr>
          <a:xfrm>
            <a:off x="4809125" y="917400"/>
            <a:ext cx="3924300" cy="316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b="1" lang="ru-RU" sz="1700">
                <a:solidFill>
                  <a:srgbClr val="212121"/>
                </a:solidFill>
              </a:rPr>
              <a:t>y = β</a:t>
            </a:r>
            <a:r>
              <a:rPr b="1" baseline="-25000" lang="ru-RU" sz="1700">
                <a:solidFill>
                  <a:srgbClr val="212121"/>
                </a:solidFill>
              </a:rPr>
              <a:t>0</a:t>
            </a:r>
            <a:r>
              <a:rPr b="1" lang="ru-RU" sz="1700">
                <a:solidFill>
                  <a:srgbClr val="212121"/>
                </a:solidFill>
              </a:rPr>
              <a:t> + β*x +ε</a:t>
            </a:r>
            <a:endParaRPr b="1" sz="1700">
              <a:solidFill>
                <a:srgbClr val="212121"/>
              </a:solidFill>
            </a:endParaRPr>
          </a:p>
          <a:p>
            <a:pPr indent="0" lvl="0" marL="0" rtl="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212121"/>
              </a:solidFill>
            </a:endParaRPr>
          </a:p>
          <a:p>
            <a:pPr indent="0" lvl="0" marL="0" rtl="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ru-RU" sz="1700">
                <a:solidFill>
                  <a:srgbClr val="212121"/>
                </a:solidFill>
              </a:rPr>
              <a:t>y - результирующая переменная (отклик)</a:t>
            </a:r>
            <a:endParaRPr sz="1700">
              <a:solidFill>
                <a:srgbClr val="212121"/>
              </a:solidFill>
            </a:endParaRPr>
          </a:p>
          <a:p>
            <a:pPr indent="0" lvl="0" marL="0" rtl="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ru-RU" sz="1700">
                <a:solidFill>
                  <a:srgbClr val="212121"/>
                </a:solidFill>
              </a:rPr>
              <a:t>x - вектор признаков</a:t>
            </a:r>
            <a:endParaRPr sz="1700">
              <a:solidFill>
                <a:srgbClr val="212121"/>
              </a:solidFill>
            </a:endParaRPr>
          </a:p>
          <a:p>
            <a:pPr indent="0" lvl="0" marL="0" rtl="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ru-RU" sz="1700">
                <a:solidFill>
                  <a:schemeClr val="accent2"/>
                </a:solidFill>
              </a:rPr>
              <a:t>β - весовые коэффициенты (параметры модели)</a:t>
            </a:r>
            <a:endParaRPr sz="1700">
              <a:solidFill>
                <a:schemeClr val="accent2"/>
              </a:solidFill>
            </a:endParaRPr>
          </a:p>
          <a:p>
            <a:pPr indent="0" lvl="0" marL="0" rtl="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ru-RU" sz="1700">
                <a:solidFill>
                  <a:schemeClr val="accent2"/>
                </a:solidFill>
              </a:rPr>
              <a:t>β</a:t>
            </a:r>
            <a:r>
              <a:rPr baseline="-25000" lang="ru-RU" sz="1700">
                <a:solidFill>
                  <a:schemeClr val="accent2"/>
                </a:solidFill>
              </a:rPr>
              <a:t>0</a:t>
            </a:r>
            <a:r>
              <a:rPr lang="ru-RU" sz="1700">
                <a:solidFill>
                  <a:schemeClr val="accent2"/>
                </a:solidFill>
              </a:rPr>
              <a:t> - свободный коэффициент (смещение)</a:t>
            </a:r>
            <a:endParaRPr sz="1700">
              <a:solidFill>
                <a:schemeClr val="accent2"/>
              </a:solidFill>
            </a:endParaRPr>
          </a:p>
          <a:p>
            <a:pPr indent="0" lvl="0" marL="0" rtl="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700">
                <a:solidFill>
                  <a:schemeClr val="accent2"/>
                </a:solidFill>
              </a:rPr>
              <a:t>ε - случайный компонент (ошибка)</a:t>
            </a:r>
            <a:endParaRPr sz="1700">
              <a:solidFill>
                <a:schemeClr val="accent2"/>
              </a:solidFill>
            </a:endParaRPr>
          </a:p>
          <a:p>
            <a:pPr indent="0" lvl="0" marL="0" rtl="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212121"/>
              </a:solidFill>
            </a:endParaRPr>
          </a:p>
        </p:txBody>
      </p:sp>
      <p:pic>
        <p:nvPicPr>
          <p:cNvPr id="200" name="Google Shape;200;g2aa06250017_0_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3850" y="1090575"/>
            <a:ext cx="3818228" cy="2904100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g2aa06250017_0_27"/>
          <p:cNvSpPr txBox="1"/>
          <p:nvPr/>
        </p:nvSpPr>
        <p:spPr>
          <a:xfrm>
            <a:off x="1167450" y="4168900"/>
            <a:ext cx="6277500" cy="7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b="1" lang="ru-RU" sz="17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Метод наименьших квадратов (Ordinary least squares -OLS) минимизирует сумму квадратов ошибок модели</a:t>
            </a:r>
            <a:endParaRPr b="1"/>
          </a:p>
        </p:txBody>
      </p:sp>
      <p:sp>
        <p:nvSpPr>
          <p:cNvPr id="202" name="Google Shape;202;g2aa06250017_0_27"/>
          <p:cNvSpPr/>
          <p:nvPr/>
        </p:nvSpPr>
        <p:spPr>
          <a:xfrm>
            <a:off x="2204750" y="2637675"/>
            <a:ext cx="66600" cy="266700"/>
          </a:xfrm>
          <a:prstGeom prst="rightBrace">
            <a:avLst>
              <a:gd fmla="val 50000" name="adj1"/>
              <a:gd fmla="val 54949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3" name="Google Shape;203;g2aa06250017_0_27"/>
          <p:cNvSpPr txBox="1"/>
          <p:nvPr/>
        </p:nvSpPr>
        <p:spPr>
          <a:xfrm>
            <a:off x="2271350" y="2574563"/>
            <a:ext cx="2871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ru-RU" sz="17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ε</a:t>
            </a:r>
            <a:endParaRPr/>
          </a:p>
        </p:txBody>
      </p:sp>
      <p:cxnSp>
        <p:nvCxnSpPr>
          <p:cNvPr id="204" name="Google Shape;204;g2aa06250017_0_27"/>
          <p:cNvCxnSpPr/>
          <p:nvPr/>
        </p:nvCxnSpPr>
        <p:spPr>
          <a:xfrm rot="10800000">
            <a:off x="2591150" y="2990700"/>
            <a:ext cx="1518600" cy="1312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05" name="Google Shape;205;g2aa06250017_0_27"/>
          <p:cNvPicPr preferRelativeResize="0"/>
          <p:nvPr/>
        </p:nvPicPr>
        <p:blipFill rotWithShape="1">
          <a:blip r:embed="rId4">
            <a:alphaModFix/>
          </a:blip>
          <a:srcRect b="0" l="34862" r="36773" t="0"/>
          <a:stretch/>
        </p:blipFill>
        <p:spPr>
          <a:xfrm>
            <a:off x="8161723" y="1664400"/>
            <a:ext cx="759350" cy="200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aa06250017_0_41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</a:pPr>
            <a:r>
              <a:rPr lang="ru-RU"/>
              <a:t>Что означает “обобщенная”?</a:t>
            </a:r>
            <a:endParaRPr/>
          </a:p>
        </p:txBody>
      </p:sp>
      <p:sp>
        <p:nvSpPr>
          <p:cNvPr id="211" name="Google Shape;211;g2aa06250017_0_41"/>
          <p:cNvSpPr/>
          <p:nvPr/>
        </p:nvSpPr>
        <p:spPr>
          <a:xfrm>
            <a:off x="4356175" y="2045088"/>
            <a:ext cx="346500" cy="492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12" name="Google Shape;212;g2aa06250017_0_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775" y="1098150"/>
            <a:ext cx="3776175" cy="24525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g2aa06250017_0_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58550" y="2102800"/>
            <a:ext cx="4126999" cy="728050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g2aa06250017_0_41"/>
          <p:cNvSpPr txBox="1"/>
          <p:nvPr>
            <p:ph idx="1" type="body"/>
          </p:nvPr>
        </p:nvSpPr>
        <p:spPr>
          <a:xfrm>
            <a:off x="433463" y="3671475"/>
            <a:ext cx="3802800" cy="11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ru-RU" sz="1162">
                <a:solidFill>
                  <a:srgbClr val="212121"/>
                </a:solidFill>
              </a:rPr>
              <a:t>Функция показывает на сколько в среднем изменяется значение переменной отклика при увеличении признака на единицу. При этом ошибки независимы и нормально распределены.</a:t>
            </a:r>
            <a:endParaRPr sz="1162">
              <a:solidFill>
                <a:srgbClr val="212121"/>
              </a:solidFill>
            </a:endParaRPr>
          </a:p>
          <a:p>
            <a:pPr indent="0" lvl="0" marL="0" rtl="0" algn="just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b="1" lang="ru-RU" sz="1162">
                <a:solidFill>
                  <a:srgbClr val="212121"/>
                </a:solidFill>
              </a:rPr>
              <a:t>Этот вариант отлично работает с непрерывными </a:t>
            </a:r>
            <a:r>
              <a:rPr b="1" lang="ru-RU" sz="1162">
                <a:solidFill>
                  <a:srgbClr val="212121"/>
                </a:solidFill>
              </a:rPr>
              <a:t>множествами</a:t>
            </a:r>
            <a:endParaRPr b="1" sz="1162">
              <a:solidFill>
                <a:srgbClr val="212121"/>
              </a:solidFill>
            </a:endParaRPr>
          </a:p>
        </p:txBody>
      </p:sp>
      <p:sp>
        <p:nvSpPr>
          <p:cNvPr id="215" name="Google Shape;215;g2aa06250017_0_41"/>
          <p:cNvSpPr txBox="1"/>
          <p:nvPr>
            <p:ph idx="1" type="body"/>
          </p:nvPr>
        </p:nvSpPr>
        <p:spPr>
          <a:xfrm>
            <a:off x="4758550" y="873125"/>
            <a:ext cx="3802800" cy="11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b="1" lang="ru-RU" sz="1162">
                <a:solidFill>
                  <a:srgbClr val="212121"/>
                </a:solidFill>
              </a:rPr>
              <a:t>А что если наши переменные окажутся не непрерывными, а двоичными или счетными?  </a:t>
            </a:r>
            <a:endParaRPr b="1" sz="1162">
              <a:solidFill>
                <a:srgbClr val="212121"/>
              </a:solidFill>
            </a:endParaRPr>
          </a:p>
          <a:p>
            <a:pPr indent="0" lvl="0" marL="0" rtl="0" algn="just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162">
                <a:solidFill>
                  <a:schemeClr val="accent2"/>
                </a:solidFill>
              </a:rPr>
              <a:t>В общем случае распределение вероятностей отклика может быть различным, что может быть задано семейством функций распределения</a:t>
            </a:r>
            <a:endParaRPr sz="1162">
              <a:solidFill>
                <a:schemeClr val="accent2"/>
              </a:solidFill>
            </a:endParaRPr>
          </a:p>
          <a:p>
            <a:pPr indent="0" lvl="0" marL="0" rtl="0" algn="just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b="1" sz="1162">
              <a:solidFill>
                <a:srgbClr val="212121"/>
              </a:solidFill>
            </a:endParaRPr>
          </a:p>
        </p:txBody>
      </p:sp>
      <p:pic>
        <p:nvPicPr>
          <p:cNvPr id="216" name="Google Shape;216;g2aa06250017_0_41"/>
          <p:cNvPicPr preferRelativeResize="0"/>
          <p:nvPr/>
        </p:nvPicPr>
        <p:blipFill rotWithShape="1">
          <a:blip r:embed="rId5">
            <a:alphaModFix/>
          </a:blip>
          <a:srcRect b="6721" l="0" r="0" t="4365"/>
          <a:stretch/>
        </p:blipFill>
        <p:spPr>
          <a:xfrm>
            <a:off x="5083000" y="2934775"/>
            <a:ext cx="3516150" cy="17584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7" name="Google Shape;217;g2aa06250017_0_41"/>
          <p:cNvCxnSpPr/>
          <p:nvPr/>
        </p:nvCxnSpPr>
        <p:spPr>
          <a:xfrm>
            <a:off x="7913075" y="1931650"/>
            <a:ext cx="180000" cy="772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aa06250017_0_53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</a:pPr>
            <a:r>
              <a:rPr lang="ru-RU"/>
              <a:t>Когда все перестает работать?</a:t>
            </a:r>
            <a:endParaRPr/>
          </a:p>
        </p:txBody>
      </p:sp>
      <p:sp>
        <p:nvSpPr>
          <p:cNvPr id="223" name="Google Shape;223;g2aa06250017_0_53"/>
          <p:cNvSpPr txBox="1"/>
          <p:nvPr/>
        </p:nvSpPr>
        <p:spPr>
          <a:xfrm>
            <a:off x="3575775" y="1103075"/>
            <a:ext cx="5070000" cy="22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>
                <a:solidFill>
                  <a:srgbClr val="212121"/>
                </a:solidFill>
                <a:highlight>
                  <a:srgbClr val="FFFFFF"/>
                </a:highlight>
              </a:rPr>
              <a:t>Четыре столпа линейной регрессии:</a:t>
            </a:r>
            <a:endParaRPr sz="1300">
              <a:solidFill>
                <a:srgbClr val="212121"/>
              </a:solidFill>
              <a:highlight>
                <a:srgbClr val="FFFFFF"/>
              </a:highlight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>
                <a:solidFill>
                  <a:srgbClr val="212121"/>
                </a:solidFill>
                <a:highlight>
                  <a:srgbClr val="FFFFFF"/>
                </a:highlight>
              </a:rPr>
              <a:t>1. Линейная зависимость. </a:t>
            </a:r>
            <a:r>
              <a:rPr lang="ru-RU" sz="1300">
                <a:solidFill>
                  <a:srgbClr val="212121"/>
                </a:solidFill>
                <a:highlight>
                  <a:srgbClr val="FFFFFF"/>
                </a:highlight>
              </a:rPr>
              <a:t>Существует линейная зависимость между независимой переменной x и зависимой переменной y.</a:t>
            </a:r>
            <a:endParaRPr sz="1300">
              <a:solidFill>
                <a:srgbClr val="212121"/>
              </a:solidFill>
              <a:highlight>
                <a:srgbClr val="FFFFFF"/>
              </a:highlight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>
                <a:solidFill>
                  <a:srgbClr val="212121"/>
                </a:solidFill>
                <a:highlight>
                  <a:srgbClr val="FFFFFF"/>
                </a:highlight>
              </a:rPr>
              <a:t>2. Независимость остатков</a:t>
            </a:r>
            <a:r>
              <a:rPr lang="ru-RU" sz="1300">
                <a:solidFill>
                  <a:srgbClr val="212121"/>
                </a:solidFill>
                <a:highlight>
                  <a:srgbClr val="FFFFFF"/>
                </a:highlight>
              </a:rPr>
              <a:t>: В частности, нет корреляции между последовательными остатками в данных временных рядов.</a:t>
            </a:r>
            <a:endParaRPr sz="1300">
              <a:solidFill>
                <a:srgbClr val="212121"/>
              </a:solidFill>
              <a:highlight>
                <a:srgbClr val="FFFFFF"/>
              </a:highlight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>
                <a:solidFill>
                  <a:srgbClr val="212121"/>
                </a:solidFill>
                <a:highlight>
                  <a:srgbClr val="FFFFFF"/>
                </a:highlight>
              </a:rPr>
              <a:t>3. Гомоскедастичность: остатки имеют постоянную дисперсию на каждом уровне x.</a:t>
            </a:r>
            <a:endParaRPr sz="1300">
              <a:solidFill>
                <a:srgbClr val="212121"/>
              </a:solidFill>
              <a:highlight>
                <a:srgbClr val="FFFFFF"/>
              </a:highlight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>
                <a:solidFill>
                  <a:srgbClr val="212121"/>
                </a:solidFill>
                <a:highlight>
                  <a:srgbClr val="FFFFFF"/>
                </a:highlight>
              </a:rPr>
              <a:t>4. Нормальность: остатки модели нормально распределены.</a:t>
            </a:r>
            <a:endParaRPr sz="1300">
              <a:solidFill>
                <a:srgbClr val="212121"/>
              </a:solidFill>
              <a:highlight>
                <a:srgbClr val="FFFFFF"/>
              </a:highlight>
            </a:endParaRPr>
          </a:p>
        </p:txBody>
      </p:sp>
      <p:pic>
        <p:nvPicPr>
          <p:cNvPr id="224" name="Google Shape;224;g2aa06250017_0_53"/>
          <p:cNvPicPr preferRelativeResize="0"/>
          <p:nvPr/>
        </p:nvPicPr>
        <p:blipFill rotWithShape="1">
          <a:blip r:embed="rId3">
            <a:alphaModFix/>
          </a:blip>
          <a:srcRect b="26492" l="13106" r="16693" t="8254"/>
          <a:stretch/>
        </p:blipFill>
        <p:spPr>
          <a:xfrm>
            <a:off x="7412545" y="3516325"/>
            <a:ext cx="1446380" cy="1344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g2aa06250017_0_53"/>
          <p:cNvPicPr preferRelativeResize="0"/>
          <p:nvPr/>
        </p:nvPicPr>
        <p:blipFill rotWithShape="1">
          <a:blip r:embed="rId4">
            <a:alphaModFix/>
          </a:blip>
          <a:srcRect b="0" l="8148" r="22503" t="41342"/>
          <a:stretch/>
        </p:blipFill>
        <p:spPr>
          <a:xfrm>
            <a:off x="645050" y="3558875"/>
            <a:ext cx="2792926" cy="1112308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g2aa06250017_0_53"/>
          <p:cNvSpPr/>
          <p:nvPr/>
        </p:nvSpPr>
        <p:spPr>
          <a:xfrm>
            <a:off x="5279225" y="3459800"/>
            <a:ext cx="686100" cy="3264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7" name="Google Shape;227;g2aa06250017_0_53"/>
          <p:cNvSpPr txBox="1"/>
          <p:nvPr/>
        </p:nvSpPr>
        <p:spPr>
          <a:xfrm>
            <a:off x="4122275" y="4056175"/>
            <a:ext cx="3000000" cy="61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>
                <a:solidFill>
                  <a:schemeClr val="dk1"/>
                </a:solidFill>
                <a:highlight>
                  <a:srgbClr val="FFFFFF"/>
                </a:highlight>
              </a:rPr>
              <a:t>если условия не выполняются, </a:t>
            </a:r>
            <a:endParaRPr sz="13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300">
                <a:solidFill>
                  <a:schemeClr val="dk1"/>
                </a:solidFill>
                <a:highlight>
                  <a:srgbClr val="FFFFFF"/>
                </a:highlight>
              </a:rPr>
              <a:t>модель “не выстрелит”?</a:t>
            </a:r>
            <a:endParaRPr b="1">
              <a:solidFill>
                <a:schemeClr val="dk1"/>
              </a:solidFill>
            </a:endParaRPr>
          </a:p>
        </p:txBody>
      </p:sp>
      <p:pic>
        <p:nvPicPr>
          <p:cNvPr id="228" name="Google Shape;228;g2aa06250017_0_5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0850" y="1345524"/>
            <a:ext cx="2947128" cy="1827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2aa06250017_0_71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</a:pPr>
            <a:r>
              <a:rPr lang="ru-RU"/>
              <a:t>Давайте сделаем линейную регрессию?</a:t>
            </a:r>
            <a:endParaRPr/>
          </a:p>
        </p:txBody>
      </p:sp>
      <p:sp>
        <p:nvSpPr>
          <p:cNvPr id="234" name="Google Shape;234;g2aa06250017_0_71"/>
          <p:cNvSpPr txBox="1"/>
          <p:nvPr>
            <p:ph idx="1" type="body"/>
          </p:nvPr>
        </p:nvSpPr>
        <p:spPr>
          <a:xfrm>
            <a:off x="500550" y="1137250"/>
            <a:ext cx="8025300" cy="16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050">
                <a:solidFill>
                  <a:srgbClr val="AF00DB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pandas </a:t>
            </a:r>
            <a:r>
              <a:rPr lang="ru-RU" sz="1050">
                <a:solidFill>
                  <a:srgbClr val="AF00DB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pd</a:t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050">
                <a:solidFill>
                  <a:srgbClr val="AF00DB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numpy </a:t>
            </a:r>
            <a:r>
              <a:rPr lang="ru-RU" sz="1050">
                <a:solidFill>
                  <a:srgbClr val="AF00DB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np</a:t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x = np.array([</a:t>
            </a:r>
            <a:r>
              <a:rPr lang="ru-RU" sz="1050">
                <a:solidFill>
                  <a:srgbClr val="116644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-RU" sz="1050">
                <a:solidFill>
                  <a:srgbClr val="116644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-RU" sz="1050">
                <a:solidFill>
                  <a:srgbClr val="116644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-RU" sz="1050">
                <a:solidFill>
                  <a:srgbClr val="116644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-RU" sz="1050">
                <a:solidFill>
                  <a:srgbClr val="116644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-RU" sz="1050">
                <a:solidFill>
                  <a:srgbClr val="116644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4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-RU" sz="1050">
                <a:solidFill>
                  <a:srgbClr val="116644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4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-RU" sz="1050">
                <a:solidFill>
                  <a:srgbClr val="116644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-RU" sz="1050">
                <a:solidFill>
                  <a:srgbClr val="116644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-RU" sz="1050">
                <a:solidFill>
                  <a:srgbClr val="116644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6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-RU" sz="1050">
                <a:solidFill>
                  <a:srgbClr val="116644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7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-RU" sz="1050">
                <a:solidFill>
                  <a:srgbClr val="116644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7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-RU" sz="1050">
                <a:solidFill>
                  <a:srgbClr val="116644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8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-RU" sz="1050">
                <a:solidFill>
                  <a:srgbClr val="116644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9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])</a:t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y = np.array([</a:t>
            </a:r>
            <a:r>
              <a:rPr lang="ru-RU" sz="1050">
                <a:solidFill>
                  <a:srgbClr val="116644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-RU" sz="1050">
                <a:solidFill>
                  <a:srgbClr val="116644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13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-RU" sz="1050">
                <a:solidFill>
                  <a:srgbClr val="116644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14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-RU" sz="1050">
                <a:solidFill>
                  <a:srgbClr val="116644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17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-RU" sz="1050">
                <a:solidFill>
                  <a:srgbClr val="116644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12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-RU" sz="1050">
                <a:solidFill>
                  <a:srgbClr val="116644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23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-RU" sz="1050">
                <a:solidFill>
                  <a:srgbClr val="116644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17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-RU" sz="1050">
                <a:solidFill>
                  <a:srgbClr val="116644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24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-RU" sz="1050">
                <a:solidFill>
                  <a:srgbClr val="116644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25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-RU" sz="1050">
                <a:solidFill>
                  <a:srgbClr val="116644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25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-RU" sz="1050">
                <a:solidFill>
                  <a:srgbClr val="116644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24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-RU" sz="1050">
                <a:solidFill>
                  <a:srgbClr val="116644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28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-RU" sz="1050">
                <a:solidFill>
                  <a:srgbClr val="116644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32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-RU" sz="1050">
                <a:solidFill>
                  <a:srgbClr val="116644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33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])</a:t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data = pd.DataFrame(columns = [</a:t>
            </a:r>
            <a:r>
              <a:rPr lang="ru-RU" sz="1050">
                <a:solidFill>
                  <a:srgbClr val="A31515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'X'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-RU" sz="1050">
                <a:solidFill>
                  <a:srgbClr val="A31515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'y'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])</a:t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data.X=x</a:t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data.y=y</a:t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162">
              <a:solidFill>
                <a:srgbClr val="212121"/>
              </a:solidFill>
            </a:endParaRPr>
          </a:p>
        </p:txBody>
      </p:sp>
      <p:sp>
        <p:nvSpPr>
          <p:cNvPr id="235" name="Google Shape;235;g2aa06250017_0_71"/>
          <p:cNvSpPr txBox="1"/>
          <p:nvPr>
            <p:ph idx="1" type="body"/>
          </p:nvPr>
        </p:nvSpPr>
        <p:spPr>
          <a:xfrm>
            <a:off x="500550" y="2804050"/>
            <a:ext cx="8216700" cy="3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b="1" lang="ru-RU" sz="1162">
                <a:solidFill>
                  <a:srgbClr val="212121"/>
                </a:solidFill>
              </a:rPr>
              <a:t>Вместе вставим </a:t>
            </a:r>
            <a:r>
              <a:rPr b="1" lang="ru-RU" sz="1162">
                <a:solidFill>
                  <a:srgbClr val="212121"/>
                </a:solidFill>
              </a:rPr>
              <a:t>пропущенные элементы</a:t>
            </a:r>
            <a:r>
              <a:rPr b="1" lang="ru-RU" sz="1162">
                <a:solidFill>
                  <a:srgbClr val="212121"/>
                </a:solidFill>
              </a:rPr>
              <a:t> кода и запустим его</a:t>
            </a:r>
            <a:endParaRPr b="1" sz="1162">
              <a:solidFill>
                <a:srgbClr val="212121"/>
              </a:solidFill>
            </a:endParaRPr>
          </a:p>
        </p:txBody>
      </p:sp>
      <p:sp>
        <p:nvSpPr>
          <p:cNvPr id="236" name="Google Shape;236;g2aa06250017_0_71"/>
          <p:cNvSpPr txBox="1"/>
          <p:nvPr>
            <p:ph idx="1" type="body"/>
          </p:nvPr>
        </p:nvSpPr>
        <p:spPr>
          <a:xfrm>
            <a:off x="500550" y="3196975"/>
            <a:ext cx="8025300" cy="16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050">
                <a:solidFill>
                  <a:srgbClr val="AF00DB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____ </a:t>
            </a:r>
            <a:r>
              <a:rPr lang="ru-RU" sz="1050">
                <a:solidFill>
                  <a:srgbClr val="AF00DB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____</a:t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050">
                <a:solidFill>
                  <a:srgbClr val="AF00DB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____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.____.____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ru-RU" sz="1050">
                <a:solidFill>
                  <a:srgbClr val="AF00DB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____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____</a:t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008000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model_lm = ols(formula = </a:t>
            </a:r>
            <a:r>
              <a:rPr lang="ru-RU" sz="1050">
                <a:solidFill>
                  <a:srgbClr val="A31515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'____ ~ ____'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data = ____).fit()</a:t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050">
                <a:solidFill>
                  <a:srgbClr val="795E26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(model_lm.params)</a:t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AF00DB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237" name="Google Shape;237;g2aa06250017_0_71"/>
          <p:cNvPicPr preferRelativeResize="0"/>
          <p:nvPr/>
        </p:nvPicPr>
        <p:blipFill rotWithShape="1">
          <a:blip r:embed="rId3">
            <a:alphaModFix/>
          </a:blip>
          <a:srcRect b="0" l="0" r="0" t="56634"/>
          <a:stretch/>
        </p:blipFill>
        <p:spPr>
          <a:xfrm>
            <a:off x="5431700" y="3196975"/>
            <a:ext cx="3293800" cy="142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aa1a18806f_0_2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</a:pPr>
            <a:r>
              <a:rPr lang="ru-RU"/>
              <a:t>Давайте разберемся с распределениями</a:t>
            </a:r>
            <a:endParaRPr/>
          </a:p>
        </p:txBody>
      </p:sp>
      <p:sp>
        <p:nvSpPr>
          <p:cNvPr id="243" name="Google Shape;243;g2aa1a18806f_0_2"/>
          <p:cNvSpPr txBox="1"/>
          <p:nvPr>
            <p:ph idx="1" type="body"/>
          </p:nvPr>
        </p:nvSpPr>
        <p:spPr>
          <a:xfrm>
            <a:off x="500550" y="1134400"/>
            <a:ext cx="8398200" cy="34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133350" rtl="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None/>
            </a:pPr>
            <a:r>
              <a:rPr lang="ru-RU"/>
              <a:t>Какой тип распределения представлен на рисунках а,б,в?</a:t>
            </a:r>
            <a:endParaRPr/>
          </a:p>
          <a:p>
            <a:pPr indent="0" lvl="0" marL="133350" rtl="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/>
          </a:p>
          <a:p>
            <a:pPr indent="0" lvl="0" marL="133350" rtl="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/>
          </a:p>
          <a:p>
            <a:pPr indent="0" lvl="0" marL="133350" rtl="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/>
          </a:p>
          <a:p>
            <a:pPr indent="0" lvl="0" marL="133350" rtl="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/>
          </a:p>
          <a:p>
            <a:pPr indent="0" lvl="0" marL="133350" rtl="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/>
          </a:p>
          <a:p>
            <a:pPr indent="0" lvl="0" marL="133350" rtl="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/>
          </a:p>
          <a:p>
            <a:pPr indent="323850" lvl="0" marL="1047750" rtl="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None/>
            </a:pPr>
            <a:r>
              <a:rPr lang="ru-RU"/>
              <a:t>а						б						в</a:t>
            </a:r>
            <a:endParaRPr/>
          </a:p>
          <a:p>
            <a:pPr indent="0" lvl="0" marL="133350" rtl="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None/>
            </a:pPr>
            <a:r>
              <a:rPr lang="ru-RU"/>
              <a:t>а) - зависимость количеств</a:t>
            </a:r>
            <a:r>
              <a:rPr lang="ru-RU"/>
              <a:t>а</a:t>
            </a:r>
            <a:r>
              <a:rPr lang="ru-RU"/>
              <a:t> земноводных в пруду от среднего количества осадков в месяц -</a:t>
            </a:r>
            <a:endParaRPr/>
          </a:p>
          <a:p>
            <a:pPr indent="0" lvl="0" marL="133350" rtl="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None/>
            </a:pPr>
            <a:r>
              <a:rPr lang="ru-RU"/>
              <a:t>б) - зависимость дефолта по кредиту от суммы кредита -</a:t>
            </a:r>
            <a:endParaRPr/>
          </a:p>
          <a:p>
            <a:pPr indent="0" lvl="0" marL="133350" rtl="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None/>
            </a:pPr>
            <a:r>
              <a:rPr lang="ru-RU"/>
              <a:t>в) - стоимость ОСАГО в зависимости от КБМ -</a:t>
            </a:r>
            <a:endParaRPr/>
          </a:p>
        </p:txBody>
      </p:sp>
      <p:pic>
        <p:nvPicPr>
          <p:cNvPr id="244" name="Google Shape;244;g2aa1a18806f_0_2"/>
          <p:cNvPicPr preferRelativeResize="0"/>
          <p:nvPr/>
        </p:nvPicPr>
        <p:blipFill rotWithShape="1">
          <a:blip r:embed="rId3">
            <a:alphaModFix/>
          </a:blip>
          <a:srcRect b="5829" l="4447" r="2312" t="0"/>
          <a:stretch/>
        </p:blipFill>
        <p:spPr>
          <a:xfrm>
            <a:off x="699350" y="1499837"/>
            <a:ext cx="2392300" cy="161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g2aa1a18806f_0_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67700" y="1499826"/>
            <a:ext cx="2459574" cy="161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g2aa1a18806f_0_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45774" y="1482175"/>
            <a:ext cx="2637875" cy="164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aa06250017_0_82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</a:pPr>
            <a:r>
              <a:rPr lang="ru-RU" sz="3000"/>
              <a:t>Давайте сделаем обобщенную  линейную регрессию на семействе гауссовых функций?</a:t>
            </a:r>
            <a:endParaRPr sz="3000"/>
          </a:p>
        </p:txBody>
      </p:sp>
      <p:sp>
        <p:nvSpPr>
          <p:cNvPr id="252" name="Google Shape;252;g2aa06250017_0_82"/>
          <p:cNvSpPr txBox="1"/>
          <p:nvPr>
            <p:ph idx="1" type="body"/>
          </p:nvPr>
        </p:nvSpPr>
        <p:spPr>
          <a:xfrm>
            <a:off x="500550" y="1595425"/>
            <a:ext cx="8216700" cy="3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b="1" lang="ru-RU" sz="1162">
                <a:solidFill>
                  <a:srgbClr val="212121"/>
                </a:solidFill>
              </a:rPr>
              <a:t>Для наших данных дополним код и сравним </a:t>
            </a:r>
            <a:r>
              <a:rPr b="1" lang="ru-RU" sz="1162">
                <a:solidFill>
                  <a:srgbClr val="212121"/>
                </a:solidFill>
              </a:rPr>
              <a:t>полученные</a:t>
            </a:r>
            <a:r>
              <a:rPr b="1" lang="ru-RU" sz="1162">
                <a:solidFill>
                  <a:srgbClr val="212121"/>
                </a:solidFill>
              </a:rPr>
              <a:t> результаты</a:t>
            </a:r>
            <a:endParaRPr b="1" sz="1162">
              <a:solidFill>
                <a:srgbClr val="212121"/>
              </a:solidFill>
            </a:endParaRPr>
          </a:p>
        </p:txBody>
      </p:sp>
      <p:sp>
        <p:nvSpPr>
          <p:cNvPr id="253" name="Google Shape;253;g2aa06250017_0_82"/>
          <p:cNvSpPr txBox="1"/>
          <p:nvPr>
            <p:ph idx="1" type="body"/>
          </p:nvPr>
        </p:nvSpPr>
        <p:spPr>
          <a:xfrm>
            <a:off x="500550" y="2078125"/>
            <a:ext cx="8025300" cy="24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050">
                <a:solidFill>
                  <a:srgbClr val="AF00DB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statsmodels.formula.api </a:t>
            </a:r>
            <a:r>
              <a:rPr lang="ru-RU" sz="1050">
                <a:solidFill>
                  <a:srgbClr val="AF00DB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ols, glm</a:t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050">
                <a:solidFill>
                  <a:srgbClr val="AF00DB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statsmodels.api </a:t>
            </a:r>
            <a:r>
              <a:rPr lang="ru-RU" sz="1050">
                <a:solidFill>
                  <a:srgbClr val="AF00DB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sm</a:t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008000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model_glm = glm(formula = </a:t>
            </a:r>
            <a:r>
              <a:rPr lang="ru-RU" sz="1050">
                <a:solidFill>
                  <a:srgbClr val="A31515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'____ ~ ____'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data = ____,</a:t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family = sm.families.____).fit() </a:t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008000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050">
                <a:solidFill>
                  <a:srgbClr val="795E26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(model_glm.params)</a:t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AF00DB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254" name="Google Shape;254;g2aa06250017_0_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29303" y="2078125"/>
            <a:ext cx="3254350" cy="2038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aa06250017_0_92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</a:pPr>
            <a:r>
              <a:rPr lang="ru-RU"/>
              <a:t>А что если данные изменятся</a:t>
            </a:r>
            <a:r>
              <a:rPr lang="ru-RU"/>
              <a:t>?</a:t>
            </a:r>
            <a:endParaRPr/>
          </a:p>
        </p:txBody>
      </p:sp>
      <p:sp>
        <p:nvSpPr>
          <p:cNvPr id="260" name="Google Shape;260;g2aa06250017_0_92"/>
          <p:cNvSpPr txBox="1"/>
          <p:nvPr>
            <p:ph idx="1" type="body"/>
          </p:nvPr>
        </p:nvSpPr>
        <p:spPr>
          <a:xfrm>
            <a:off x="500550" y="1595425"/>
            <a:ext cx="8216700" cy="3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ru-RU" sz="1162">
                <a:solidFill>
                  <a:srgbClr val="212121"/>
                </a:solidFill>
              </a:rPr>
              <a:t>Результат получился идентичным. </a:t>
            </a:r>
            <a:endParaRPr sz="1162">
              <a:solidFill>
                <a:srgbClr val="212121"/>
              </a:solidFill>
            </a:endParaRPr>
          </a:p>
        </p:txBody>
      </p:sp>
      <p:pic>
        <p:nvPicPr>
          <p:cNvPr id="261" name="Google Shape;261;g2aa06250017_0_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64475" y="1415425"/>
            <a:ext cx="2645150" cy="742775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g2aa06250017_0_92"/>
          <p:cNvSpPr txBox="1"/>
          <p:nvPr/>
        </p:nvSpPr>
        <p:spPr>
          <a:xfrm>
            <a:off x="532075" y="2490775"/>
            <a:ext cx="5629200" cy="14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0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x = np.array([</a:t>
            </a:r>
            <a:r>
              <a:rPr lang="ru-RU" sz="1050">
                <a:solidFill>
                  <a:srgbClr val="116644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ru-RU" sz="10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-RU" sz="1050">
                <a:solidFill>
                  <a:srgbClr val="116644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ru-RU" sz="10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-RU" sz="1050">
                <a:solidFill>
                  <a:srgbClr val="116644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ru-RU" sz="10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-RU" sz="1050">
                <a:solidFill>
                  <a:srgbClr val="116644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ru-RU" sz="10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-RU" sz="1050">
                <a:solidFill>
                  <a:srgbClr val="116644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ru-RU" sz="10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-RU" sz="1050">
                <a:solidFill>
                  <a:srgbClr val="116644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4</a:t>
            </a:r>
            <a:r>
              <a:rPr lang="ru-RU" sz="10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-RU" sz="1050">
                <a:solidFill>
                  <a:srgbClr val="116644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4</a:t>
            </a:r>
            <a:r>
              <a:rPr lang="ru-RU" sz="10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-RU" sz="1050">
                <a:solidFill>
                  <a:srgbClr val="116644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ru-RU" sz="10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-RU" sz="1050">
                <a:solidFill>
                  <a:srgbClr val="116644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ru-RU" sz="10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-RU" sz="1050">
                <a:solidFill>
                  <a:srgbClr val="116644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6</a:t>
            </a:r>
            <a:r>
              <a:rPr lang="ru-RU" sz="10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-RU" sz="1050">
                <a:solidFill>
                  <a:srgbClr val="116644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7</a:t>
            </a:r>
            <a:r>
              <a:rPr lang="ru-RU" sz="10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-RU" sz="1050">
                <a:solidFill>
                  <a:srgbClr val="116644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7</a:t>
            </a:r>
            <a:r>
              <a:rPr lang="ru-RU" sz="10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-RU" sz="1050">
                <a:solidFill>
                  <a:srgbClr val="116644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8</a:t>
            </a:r>
            <a:r>
              <a:rPr lang="ru-RU" sz="10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-RU" sz="1050">
                <a:solidFill>
                  <a:srgbClr val="116644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9</a:t>
            </a:r>
            <a:r>
              <a:rPr lang="ru-RU" sz="10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])</a:t>
            </a:r>
            <a:endParaRPr sz="1050">
              <a:solidFill>
                <a:schemeClr val="dk1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0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y = np.array([</a:t>
            </a:r>
            <a:r>
              <a:rPr lang="ru-RU" sz="1050">
                <a:solidFill>
                  <a:srgbClr val="116644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ru-RU" sz="10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-RU" sz="1050">
                <a:solidFill>
                  <a:srgbClr val="116644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ru-RU" sz="10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-RU" sz="1050">
                <a:solidFill>
                  <a:srgbClr val="116644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ru-RU" sz="10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-RU" sz="1050">
                <a:solidFill>
                  <a:srgbClr val="116644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ru-RU" sz="10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-RU" sz="1050">
                <a:solidFill>
                  <a:srgbClr val="116644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ru-RU" sz="10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-RU" sz="1050">
                <a:solidFill>
                  <a:srgbClr val="116644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ru-RU" sz="10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-RU" sz="1050">
                <a:solidFill>
                  <a:srgbClr val="116644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ru-RU" sz="10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-RU" sz="1050">
                <a:solidFill>
                  <a:srgbClr val="116644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ru-RU" sz="10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-RU" sz="1050">
                <a:solidFill>
                  <a:srgbClr val="116644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ru-RU" sz="10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-RU" sz="1050">
                <a:solidFill>
                  <a:srgbClr val="116644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ru-RU" sz="10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-RU" sz="1050">
                <a:solidFill>
                  <a:srgbClr val="116644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ru-RU" sz="10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-RU" sz="1050">
                <a:solidFill>
                  <a:srgbClr val="116644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ru-RU" sz="10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-RU" sz="1050">
                <a:solidFill>
                  <a:srgbClr val="116644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ru-RU" sz="10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-RU" sz="1050">
                <a:solidFill>
                  <a:srgbClr val="116644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ru-RU" sz="10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])</a:t>
            </a:r>
            <a:endParaRPr sz="1050">
              <a:solidFill>
                <a:schemeClr val="dk1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chemeClr val="dk1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data = pd.DataFrame(columns = [</a:t>
            </a:r>
            <a:r>
              <a:rPr lang="ru-RU" sz="1050">
                <a:solidFill>
                  <a:srgbClr val="A31515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'X'</a:t>
            </a:r>
            <a:r>
              <a:rPr lang="ru-RU" sz="10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-RU" sz="1050">
                <a:solidFill>
                  <a:srgbClr val="A31515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'y'</a:t>
            </a:r>
            <a:r>
              <a:rPr lang="ru-RU" sz="10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])</a:t>
            </a:r>
            <a:endParaRPr sz="1050">
              <a:solidFill>
                <a:schemeClr val="dk1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data.X=x</a:t>
            </a:r>
            <a:endParaRPr sz="1050">
              <a:solidFill>
                <a:schemeClr val="dk1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data.y=y</a:t>
            </a:r>
            <a:endParaRPr/>
          </a:p>
        </p:txBody>
      </p:sp>
      <p:sp>
        <p:nvSpPr>
          <p:cNvPr id="263" name="Google Shape;263;g2aa06250017_0_92"/>
          <p:cNvSpPr txBox="1"/>
          <p:nvPr>
            <p:ph idx="1" type="body"/>
          </p:nvPr>
        </p:nvSpPr>
        <p:spPr>
          <a:xfrm>
            <a:off x="500550" y="2147025"/>
            <a:ext cx="8216700" cy="3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ru-RU" sz="1162">
                <a:solidFill>
                  <a:srgbClr val="212121"/>
                </a:solidFill>
              </a:rPr>
              <a:t>Пусть теперь наши данные </a:t>
            </a:r>
            <a:r>
              <a:rPr lang="ru-RU" sz="1162">
                <a:solidFill>
                  <a:srgbClr val="212121"/>
                </a:solidFill>
              </a:rPr>
              <a:t>выглядят</a:t>
            </a:r>
            <a:r>
              <a:rPr lang="ru-RU" sz="1162">
                <a:solidFill>
                  <a:srgbClr val="212121"/>
                </a:solidFill>
              </a:rPr>
              <a:t> вот так:</a:t>
            </a:r>
            <a:endParaRPr sz="1162">
              <a:solidFill>
                <a:srgbClr val="212121"/>
              </a:solidFill>
            </a:endParaRPr>
          </a:p>
        </p:txBody>
      </p:sp>
      <p:sp>
        <p:nvSpPr>
          <p:cNvPr id="264" name="Google Shape;264;g2aa06250017_0_92"/>
          <p:cNvSpPr txBox="1"/>
          <p:nvPr>
            <p:ph idx="1" type="body"/>
          </p:nvPr>
        </p:nvSpPr>
        <p:spPr>
          <a:xfrm>
            <a:off x="532075" y="4113000"/>
            <a:ext cx="5865600" cy="5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b="1" lang="ru-RU" sz="1162">
                <a:solidFill>
                  <a:srgbClr val="212121"/>
                </a:solidFill>
              </a:rPr>
              <a:t>Попробуем обучить обобщенную линейную модель для нормального и биномиального распределения и сравним результат</a:t>
            </a:r>
            <a:endParaRPr b="1" sz="1162">
              <a:solidFill>
                <a:srgbClr val="212121"/>
              </a:solidFill>
            </a:endParaRPr>
          </a:p>
        </p:txBody>
      </p:sp>
      <p:pic>
        <p:nvPicPr>
          <p:cNvPr id="265" name="Google Shape;265;g2aa06250017_0_9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97673" y="1934345"/>
            <a:ext cx="2044050" cy="1543304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g2aa06250017_0_9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73197" y="3586703"/>
            <a:ext cx="1644878" cy="109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g2aa06250017_0_9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77826" y="745925"/>
            <a:ext cx="1564124" cy="1141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"/>
          <p:cNvSpPr txBox="1"/>
          <p:nvPr>
            <p:ph type="title"/>
          </p:nvPr>
        </p:nvSpPr>
        <p:spPr>
          <a:xfrm>
            <a:off x="1635875" y="772125"/>
            <a:ext cx="7274369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ru-RU" sz="2100"/>
              <a:t> </a:t>
            </a:r>
            <a:endParaRPr sz="2100"/>
          </a:p>
        </p:txBody>
      </p:sp>
      <p:sp>
        <p:nvSpPr>
          <p:cNvPr id="116" name="Google Shape;116;p2"/>
          <p:cNvSpPr txBox="1"/>
          <p:nvPr>
            <p:ph type="title"/>
          </p:nvPr>
        </p:nvSpPr>
        <p:spPr>
          <a:xfrm>
            <a:off x="766725" y="1805199"/>
            <a:ext cx="7935300" cy="129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4000"/>
              <a:t>Меня хорошо видно</a:t>
            </a:r>
            <a:endParaRPr sz="4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ru-RU" sz="4000"/>
              <a:t>&amp;&amp; слышно?</a:t>
            </a:r>
            <a:endParaRPr sz="4000"/>
          </a:p>
        </p:txBody>
      </p:sp>
      <p:pic>
        <p:nvPicPr>
          <p:cNvPr id="117" name="Google Shape;117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0825" y="1032408"/>
            <a:ext cx="642317" cy="3211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71450" y="3515431"/>
            <a:ext cx="525600" cy="525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"/>
          <p:cNvSpPr txBox="1"/>
          <p:nvPr/>
        </p:nvSpPr>
        <p:spPr>
          <a:xfrm>
            <a:off x="1513300" y="3454981"/>
            <a:ext cx="3000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ru-RU" sz="15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Ставим “+”, если все хорошо</a:t>
            </a:r>
            <a:endParaRPr b="0" i="0" sz="15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ru-RU" sz="15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“-”, если есть проблемы</a:t>
            </a:r>
            <a:endParaRPr b="0" i="0" sz="15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0" name="Google Shape;120;p2"/>
          <p:cNvSpPr txBox="1"/>
          <p:nvPr/>
        </p:nvSpPr>
        <p:spPr>
          <a:xfrm>
            <a:off x="4363750" y="3454975"/>
            <a:ext cx="45465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Ссылка на презентацию: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u="sng">
                <a:solidFill>
                  <a:schemeClr val="hlink"/>
                </a:solidFill>
                <a:hlinkClick r:id="rId5"/>
              </a:rPr>
              <a:t>https://docs.google.com/presentation/d/1FRVfnsBdZC5TgO3zwOMbCnI_ei9sK7G6/edit?usp=sharing&amp;ouid=108316553694763277489&amp;rtpof=true&amp;sd=true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2aa1a18806f_0_10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</a:pPr>
            <a:r>
              <a:rPr lang="ru-RU"/>
              <a:t>Проанализируем</a:t>
            </a:r>
            <a:r>
              <a:rPr lang="ru-RU"/>
              <a:t> результат</a:t>
            </a:r>
            <a:endParaRPr/>
          </a:p>
        </p:txBody>
      </p:sp>
      <p:pic>
        <p:nvPicPr>
          <p:cNvPr id="273" name="Google Shape;273;g2aa1a18806f_0_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6325" y="1143325"/>
            <a:ext cx="3021849" cy="1872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g2aa1a18806f_0_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58650" y="1143325"/>
            <a:ext cx="3207675" cy="1921150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g2aa1a18806f_0_10"/>
          <p:cNvSpPr txBox="1"/>
          <p:nvPr>
            <p:ph idx="1" type="body"/>
          </p:nvPr>
        </p:nvSpPr>
        <p:spPr>
          <a:xfrm>
            <a:off x="617850" y="3064475"/>
            <a:ext cx="79986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b="1" lang="ru-RU" sz="1162">
                <a:solidFill>
                  <a:srgbClr val="212121"/>
                </a:solidFill>
              </a:rPr>
              <a:t>Результаты ожидаемо не самые лучшие, даже GLM на семействе Binomial с Логит-функцией связи   </a:t>
            </a:r>
            <a:endParaRPr b="1" sz="1162">
              <a:solidFill>
                <a:srgbClr val="212121"/>
              </a:solidFill>
            </a:endParaRPr>
          </a:p>
        </p:txBody>
      </p:sp>
      <p:pic>
        <p:nvPicPr>
          <p:cNvPr id="276" name="Google Shape;276;g2aa1a18806f_0_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8424" y="3411224"/>
            <a:ext cx="1876000" cy="1439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g2aa1a18806f_0_1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38910" y="3440637"/>
            <a:ext cx="1777540" cy="1358925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g2aa1a18806f_0_10"/>
          <p:cNvSpPr txBox="1"/>
          <p:nvPr>
            <p:ph idx="1" type="body"/>
          </p:nvPr>
        </p:nvSpPr>
        <p:spPr>
          <a:xfrm>
            <a:off x="2827925" y="3554150"/>
            <a:ext cx="3619200" cy="11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b="1" lang="ru-RU" sz="12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log</a:t>
            </a:r>
            <a:r>
              <a:rPr lang="ru-RU" sz="12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-</a:t>
            </a:r>
            <a:r>
              <a:rPr b="1" lang="ru-RU" sz="12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likehood</a:t>
            </a:r>
            <a:r>
              <a:rPr lang="ru-RU" sz="12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- сумма верятностей, связанных с предсказанными и фактическими значениями Y. Большие значения </a:t>
            </a:r>
            <a:r>
              <a:rPr b="1" lang="ru-RU" sz="12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log</a:t>
            </a:r>
            <a:r>
              <a:rPr lang="ru-RU" sz="12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-</a:t>
            </a:r>
            <a:r>
              <a:rPr b="1" lang="ru-RU" sz="12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likehood</a:t>
            </a:r>
            <a:r>
              <a:rPr lang="ru-RU" sz="12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указывают на плохую предсказательную способность модель.</a:t>
            </a:r>
            <a:endParaRPr b="1" sz="1162">
              <a:solidFill>
                <a:srgbClr val="21212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299b0ad0e3b_1_0"/>
          <p:cNvSpPr txBox="1"/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600"/>
              <a:buNone/>
            </a:pPr>
            <a:r>
              <a:rPr lang="ru-RU"/>
              <a:t>Вопросы?</a:t>
            </a:r>
            <a:endParaRPr/>
          </a:p>
        </p:txBody>
      </p:sp>
      <p:pic>
        <p:nvPicPr>
          <p:cNvPr id="284" name="Google Shape;284;g299b0ad0e3b_1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5250" y="3370764"/>
            <a:ext cx="662535" cy="662535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g299b0ad0e3b_1_0"/>
          <p:cNvSpPr txBox="1"/>
          <p:nvPr/>
        </p:nvSpPr>
        <p:spPr>
          <a:xfrm>
            <a:off x="1513300" y="3378781"/>
            <a:ext cx="3000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ru-RU" sz="15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Ставим “+”,</a:t>
            </a:r>
            <a:endParaRPr b="0" i="0" sz="15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ru-RU" sz="15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 вопросы есть</a:t>
            </a:r>
            <a:endParaRPr b="0" i="0" sz="15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86" name="Google Shape;286;g299b0ad0e3b_1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78225" y="3370764"/>
            <a:ext cx="662535" cy="662535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g299b0ad0e3b_1_0"/>
          <p:cNvSpPr txBox="1"/>
          <p:nvPr/>
        </p:nvSpPr>
        <p:spPr>
          <a:xfrm>
            <a:off x="4881975" y="3378781"/>
            <a:ext cx="3000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ru-RU" sz="15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Ставим “–”,</a:t>
            </a:r>
            <a:endParaRPr b="0" i="0" sz="15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ru-RU" sz="15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 вопросов нет</a:t>
            </a:r>
            <a:endParaRPr b="0" i="0" sz="15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13"/>
          <p:cNvSpPr txBox="1"/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4900"/>
              <a:t>GLM</a:t>
            </a:r>
            <a:r>
              <a:rPr lang="ru-RU" sz="4900"/>
              <a:t> – “Швейцарский нож” статистики?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2aa06250017_0_116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</a:pPr>
            <a:r>
              <a:rPr lang="ru-RU"/>
              <a:t>Давайте на другом примере сравним результаты</a:t>
            </a:r>
            <a:endParaRPr/>
          </a:p>
        </p:txBody>
      </p:sp>
      <p:sp>
        <p:nvSpPr>
          <p:cNvPr id="298" name="Google Shape;298;g2aa06250017_0_116"/>
          <p:cNvSpPr txBox="1"/>
          <p:nvPr>
            <p:ph idx="1" type="body"/>
          </p:nvPr>
        </p:nvSpPr>
        <p:spPr>
          <a:xfrm>
            <a:off x="654100" y="1454000"/>
            <a:ext cx="3989100" cy="34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050" u="sng">
                <a:solidFill>
                  <a:schemeClr val="hlink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  <a:hlinkClick r:id="rId3"/>
              </a:rPr>
              <a:t>https://github.com/ankislyakov/data/raw/main/оценка+стоимости+квартиры.xlsx</a:t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050">
              <a:solidFill>
                <a:srgbClr val="AF00DB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050">
              <a:solidFill>
                <a:srgbClr val="AF00DB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050">
                <a:solidFill>
                  <a:srgbClr val="AF00DB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pandas </a:t>
            </a:r>
            <a:r>
              <a:rPr lang="ru-RU" sz="1050">
                <a:solidFill>
                  <a:srgbClr val="AF00DB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pd</a:t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apart = pd.read_excel(</a:t>
            </a:r>
            <a:r>
              <a:rPr lang="ru-RU" sz="1050">
                <a:solidFill>
                  <a:srgbClr val="A31515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'/content/github.com/ankislyakov/data/raw/main/оценка+стоимости+квартиры.xlsx'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apart.plot.scatter(x=</a:t>
            </a:r>
            <a:r>
              <a:rPr lang="ru-RU" sz="1050">
                <a:solidFill>
                  <a:srgbClr val="A31515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'Общая площадь, м2'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y=</a:t>
            </a:r>
            <a:r>
              <a:rPr lang="ru-RU" sz="1050">
                <a:solidFill>
                  <a:srgbClr val="A31515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'Цена'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apart = apart[[</a:t>
            </a:r>
            <a:r>
              <a:rPr lang="ru-RU" sz="1050">
                <a:solidFill>
                  <a:srgbClr val="A31515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'Общая площадь, м2'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-RU" sz="1050">
                <a:solidFill>
                  <a:srgbClr val="A31515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'Стоимость квартиры тыс. долл.'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]]</a:t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apart.columns = [</a:t>
            </a:r>
            <a:r>
              <a:rPr lang="ru-RU" sz="1050">
                <a:solidFill>
                  <a:srgbClr val="A31515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'X'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-RU" sz="1050">
                <a:solidFill>
                  <a:srgbClr val="A31515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'y'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/>
          </a:p>
        </p:txBody>
      </p:sp>
      <p:pic>
        <p:nvPicPr>
          <p:cNvPr id="299" name="Google Shape;299;g2aa06250017_0_1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22475" y="1218774"/>
            <a:ext cx="3412077" cy="34120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ee2e5a9aa8_0_7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</a:pPr>
            <a:r>
              <a:rPr lang="ru-RU"/>
              <a:t>Реализуем обучение двух моделей</a:t>
            </a:r>
            <a:endParaRPr/>
          </a:p>
        </p:txBody>
      </p:sp>
      <p:sp>
        <p:nvSpPr>
          <p:cNvPr id="305" name="Google Shape;305;g1ee2e5a9aa8_0_7"/>
          <p:cNvSpPr txBox="1"/>
          <p:nvPr>
            <p:ph idx="1" type="body"/>
          </p:nvPr>
        </p:nvSpPr>
        <p:spPr>
          <a:xfrm>
            <a:off x="500550" y="1053725"/>
            <a:ext cx="8398200" cy="34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formula = </a:t>
            </a:r>
            <a:r>
              <a:rPr lang="ru-RU" sz="1050">
                <a:solidFill>
                  <a:srgbClr val="A31515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'____ ~ ____'</a:t>
            </a:r>
            <a:endParaRPr sz="1050">
              <a:solidFill>
                <a:srgbClr val="A31515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family_LM = sm.families.____ # Линейная регрессия</a:t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family_GLM = sm.families.____ # Биномиальная регрессия</a:t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008000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model_LM = glm(formula = ____, data = ____, family = ____).fit()</a:t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050">
                <a:solidFill>
                  <a:srgbClr val="795E26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(____.____)</a:t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008000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model_GLM = glm(formula = ____, data = ____, family = ____).fit()</a:t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050">
                <a:solidFill>
                  <a:srgbClr val="795E26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(____.____)</a:t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33350" rtl="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/>
          </a:p>
        </p:txBody>
      </p:sp>
      <p:pic>
        <p:nvPicPr>
          <p:cNvPr id="306" name="Google Shape;306;g1ee2e5a9aa8_0_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60000" y="1157400"/>
            <a:ext cx="2171801" cy="267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2aa06250017_0_128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</a:pPr>
            <a:r>
              <a:rPr lang="ru-RU"/>
              <a:t>А теперь сделаем предсказание</a:t>
            </a:r>
            <a:endParaRPr/>
          </a:p>
        </p:txBody>
      </p:sp>
      <p:sp>
        <p:nvSpPr>
          <p:cNvPr id="312" name="Google Shape;312;g2aa06250017_0_128"/>
          <p:cNvSpPr txBox="1"/>
          <p:nvPr>
            <p:ph idx="1" type="body"/>
          </p:nvPr>
        </p:nvSpPr>
        <p:spPr>
          <a:xfrm>
            <a:off x="372900" y="1074450"/>
            <a:ext cx="8398200" cy="28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050">
                <a:solidFill>
                  <a:srgbClr val="00800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# В качестве тестового набора возьмем сэмпл из обучающего</a:t>
            </a:r>
            <a:endParaRPr sz="1050">
              <a:solidFill>
                <a:srgbClr val="008000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test = apart.sample(</a:t>
            </a:r>
            <a:r>
              <a:rPr lang="ru-RU" sz="1050">
                <a:solidFill>
                  <a:srgbClr val="116644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).reset_index() [[</a:t>
            </a:r>
            <a:r>
              <a:rPr lang="ru-RU" sz="1050">
                <a:solidFill>
                  <a:srgbClr val="A31515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'X'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ru-RU" sz="1050">
                <a:solidFill>
                  <a:srgbClr val="A31515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'y'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]]</a:t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050">
              <a:solidFill>
                <a:srgbClr val="008000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____ = model_LM.____(____)</a:t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____ = model_GLM.____(____)</a:t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050">
              <a:solidFill>
                <a:srgbClr val="008000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____ = pd.DataFrame({</a:t>
            </a:r>
            <a:r>
              <a:rPr lang="ru-RU" sz="1050">
                <a:solidFill>
                  <a:srgbClr val="A31515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'Pred_LM'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: ____, </a:t>
            </a:r>
            <a:r>
              <a:rPr lang="ru-RU" sz="1050">
                <a:solidFill>
                  <a:srgbClr val="A31515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'Pred_GLM'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: ____})</a:t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050">
              <a:solidFill>
                <a:srgbClr val="008000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all_data = pd.concat([____, ____], axis = </a:t>
            </a:r>
            <a:r>
              <a:rPr lang="ru-RU" sz="1050">
                <a:solidFill>
                  <a:srgbClr val="116644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050">
                <a:solidFill>
                  <a:srgbClr val="795E26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(____)</a:t>
            </a:r>
            <a:endParaRPr/>
          </a:p>
        </p:txBody>
      </p:sp>
      <p:sp>
        <p:nvSpPr>
          <p:cNvPr id="313" name="Google Shape;313;g2aa06250017_0_128"/>
          <p:cNvSpPr txBox="1"/>
          <p:nvPr/>
        </p:nvSpPr>
        <p:spPr>
          <a:xfrm>
            <a:off x="233175" y="4043025"/>
            <a:ext cx="8398200" cy="7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133350" rtl="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ru-RU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Сделаем выводы и объясним их. Почему не сработала биномиальная регрессия???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133350" rtl="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ru-RU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Попробуйте </a:t>
            </a:r>
            <a:r>
              <a:rPr lang="ru-RU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самостоятельно</a:t>
            </a:r>
            <a:r>
              <a:rPr lang="ru-RU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использовать регрессию Пуассона  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299b0ad0e3b_1_8"/>
          <p:cNvSpPr txBox="1"/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600"/>
              <a:buNone/>
            </a:pPr>
            <a:r>
              <a:rPr lang="ru-RU"/>
              <a:t>Вопросы?</a:t>
            </a:r>
            <a:endParaRPr/>
          </a:p>
        </p:txBody>
      </p:sp>
      <p:pic>
        <p:nvPicPr>
          <p:cNvPr id="319" name="Google Shape;319;g299b0ad0e3b_1_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5250" y="3370764"/>
            <a:ext cx="662535" cy="662535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g299b0ad0e3b_1_8"/>
          <p:cNvSpPr txBox="1"/>
          <p:nvPr/>
        </p:nvSpPr>
        <p:spPr>
          <a:xfrm>
            <a:off x="1513300" y="3378781"/>
            <a:ext cx="3000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ru-RU" sz="15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Ставим “+”,</a:t>
            </a:r>
            <a:endParaRPr b="0" i="0" sz="15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ru-RU" sz="15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 вопросы есть</a:t>
            </a:r>
            <a:endParaRPr b="0" i="0" sz="15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21" name="Google Shape;321;g299b0ad0e3b_1_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78225" y="3370764"/>
            <a:ext cx="662535" cy="662535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g299b0ad0e3b_1_8"/>
          <p:cNvSpPr txBox="1"/>
          <p:nvPr/>
        </p:nvSpPr>
        <p:spPr>
          <a:xfrm>
            <a:off x="4881975" y="3378781"/>
            <a:ext cx="3000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ru-RU" sz="15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Ставим “–”,</a:t>
            </a:r>
            <a:endParaRPr b="0" i="0" sz="15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ru-RU" sz="15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 вопросов нет</a:t>
            </a:r>
            <a:endParaRPr b="0" i="0" sz="15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2aa06250017_0_156"/>
          <p:cNvSpPr txBox="1"/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4900"/>
              <a:t>Пытаемся все исправить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2aa06250017_0_160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</a:pPr>
            <a:r>
              <a:rPr lang="ru-RU"/>
              <a:t>Теперь строим GLM осмысленно</a:t>
            </a:r>
            <a:endParaRPr/>
          </a:p>
        </p:txBody>
      </p:sp>
      <p:sp>
        <p:nvSpPr>
          <p:cNvPr id="333" name="Google Shape;333;g2aa06250017_0_160"/>
          <p:cNvSpPr txBox="1"/>
          <p:nvPr>
            <p:ph idx="1" type="body"/>
          </p:nvPr>
        </p:nvSpPr>
        <p:spPr>
          <a:xfrm>
            <a:off x="372900" y="1047800"/>
            <a:ext cx="8398200" cy="36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050">
                <a:solidFill>
                  <a:srgbClr val="00800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# Подберите правильное распределение вероятностей и функцию связи для переменной отклика</a:t>
            </a:r>
            <a:endParaRPr sz="1050">
              <a:solidFill>
                <a:srgbClr val="008000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050">
              <a:solidFill>
                <a:srgbClr val="008000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model_formula = </a:t>
            </a:r>
            <a:r>
              <a:rPr lang="ru-RU" sz="1050">
                <a:solidFill>
                  <a:srgbClr val="A31515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'_____ ~ _____'</a:t>
            </a:r>
            <a:endParaRPr sz="1050">
              <a:solidFill>
                <a:srgbClr val="A31515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link_function = sm.families.links.____</a:t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model_family = sm.families.____(link = ____)</a:t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050">
              <a:solidFill>
                <a:srgbClr val="008000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model_fit = ____(formula = ____,</a:t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data = ____,</a:t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family = ____).____</a:t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050">
                <a:solidFill>
                  <a:srgbClr val="795E26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(______._______)</a:t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050">
              <a:solidFill>
                <a:srgbClr val="008000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intercept, slope = 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model_fit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.____</a:t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050">
              <a:solidFill>
                <a:srgbClr val="008000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050">
                <a:solidFill>
                  <a:srgbClr val="795E26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ru-RU" sz="1050">
                <a:solidFill>
                  <a:srgbClr val="A31515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'Intercept ='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____)</a:t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050">
                <a:solidFill>
                  <a:srgbClr val="795E26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ru-RU" sz="1050">
                <a:solidFill>
                  <a:srgbClr val="A31515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'Slope ='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____)</a:t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050">
              <a:solidFill>
                <a:srgbClr val="008000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____(____.____)</a:t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34" name="Google Shape;334;g2aa06250017_0_160"/>
          <p:cNvSpPr txBox="1"/>
          <p:nvPr/>
        </p:nvSpPr>
        <p:spPr>
          <a:xfrm>
            <a:off x="4749900" y="1788125"/>
            <a:ext cx="37146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133350" rtl="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ru-RU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Попробуем подобрать различные функции связи. Разумеется, не все функции связи доступны для каждого семейства!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133350" rtl="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133350" rtl="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ru-RU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Например, в нашем случае для распределения с “тяжелыми хвостами” можно использовать функцию распределения Коши для Биномиального семейства.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35" name="Google Shape;335;g2aa06250017_0_160"/>
          <p:cNvCxnSpPr/>
          <p:nvPr/>
        </p:nvCxnSpPr>
        <p:spPr>
          <a:xfrm rot="10800000">
            <a:off x="3395650" y="1948050"/>
            <a:ext cx="1461000" cy="31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36" name="Google Shape;336;g2aa06250017_0_160"/>
          <p:cNvCxnSpPr/>
          <p:nvPr/>
        </p:nvCxnSpPr>
        <p:spPr>
          <a:xfrm flipH="1">
            <a:off x="3087825" y="1547875"/>
            <a:ext cx="1274100" cy="20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37" name="Google Shape;337;g2aa06250017_0_160"/>
          <p:cNvSpPr txBox="1"/>
          <p:nvPr/>
        </p:nvSpPr>
        <p:spPr>
          <a:xfrm>
            <a:off x="4749900" y="1293175"/>
            <a:ext cx="36435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133350" rtl="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ru-RU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формулы могут быть различными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1ee2e5a9aa8_0_26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</a:pPr>
            <a:r>
              <a:rPr lang="ru-RU"/>
              <a:t>Пример</a:t>
            </a:r>
            <a:endParaRPr/>
          </a:p>
        </p:txBody>
      </p:sp>
      <p:pic>
        <p:nvPicPr>
          <p:cNvPr id="343" name="Google Shape;343;g1ee2e5a9aa8_0_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550" y="1298825"/>
            <a:ext cx="3675624" cy="226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Google Shape;344;g1ee2e5a9aa8_0_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07225" y="3486004"/>
            <a:ext cx="6136842" cy="901621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Google Shape;345;g1ee2e5a9aa8_0_26"/>
          <p:cNvSpPr txBox="1"/>
          <p:nvPr/>
        </p:nvSpPr>
        <p:spPr>
          <a:xfrm>
            <a:off x="4990075" y="1298825"/>
            <a:ext cx="30000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u="sng">
                <a:solidFill>
                  <a:schemeClr val="hlink"/>
                </a:solidFill>
                <a:hlinkClick r:id="rId5"/>
              </a:rPr>
              <a:t>https://www.statsmodels.org/stable/_modules/statsmodels/genmod/families/links.html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g1ee2e5a9aa8_0_26"/>
          <p:cNvSpPr txBox="1"/>
          <p:nvPr/>
        </p:nvSpPr>
        <p:spPr>
          <a:xfrm>
            <a:off x="5043425" y="2695175"/>
            <a:ext cx="30000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202122"/>
                </a:solidFill>
                <a:highlight>
                  <a:srgbClr val="FFFFFF"/>
                </a:highlight>
              </a:rPr>
              <a:t>*</a:t>
            </a:r>
            <a:r>
              <a:rPr lang="ru-RU" sz="1050">
                <a:solidFill>
                  <a:srgbClr val="202122"/>
                </a:solidFill>
                <a:highlight>
                  <a:srgbClr val="FFFFFF"/>
                </a:highlight>
              </a:rPr>
              <a:t>Метод </a:t>
            </a:r>
            <a:r>
              <a:rPr b="1" lang="ru-RU" sz="1050">
                <a:solidFill>
                  <a:srgbClr val="202122"/>
                </a:solidFill>
                <a:highlight>
                  <a:srgbClr val="FFFFFF"/>
                </a:highlight>
              </a:rPr>
              <a:t>итеративно взвешенных наименьших квадратов</a:t>
            </a:r>
            <a:r>
              <a:rPr lang="ru-RU" sz="1050">
                <a:solidFill>
                  <a:srgbClr val="202122"/>
                </a:solidFill>
                <a:highlight>
                  <a:srgbClr val="FFFFFF"/>
                </a:highlight>
              </a:rPr>
              <a:t> (</a:t>
            </a:r>
            <a:r>
              <a:rPr b="1" lang="ru-RU" sz="1050">
                <a:solidFill>
                  <a:srgbClr val="202122"/>
                </a:solidFill>
                <a:highlight>
                  <a:srgbClr val="FFFFFF"/>
                </a:highlight>
              </a:rPr>
              <a:t>IRLS</a:t>
            </a:r>
            <a:r>
              <a:rPr lang="ru-RU" sz="1050">
                <a:solidFill>
                  <a:srgbClr val="202122"/>
                </a:solidFill>
                <a:highlight>
                  <a:srgbClr val="FFFFFF"/>
                </a:highlight>
              </a:rPr>
              <a:t>)</a:t>
            </a:r>
            <a:endParaRPr/>
          </a:p>
        </p:txBody>
      </p:sp>
      <p:cxnSp>
        <p:nvCxnSpPr>
          <p:cNvPr id="347" name="Google Shape;347;g1ee2e5a9aa8_0_26"/>
          <p:cNvCxnSpPr>
            <a:stCxn id="346" idx="1"/>
          </p:cNvCxnSpPr>
          <p:nvPr/>
        </p:nvCxnSpPr>
        <p:spPr>
          <a:xfrm rot="10800000">
            <a:off x="2228225" y="2021225"/>
            <a:ext cx="2815200" cy="92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3"/>
          <p:cNvSpPr/>
          <p:nvPr/>
        </p:nvSpPr>
        <p:spPr>
          <a:xfrm>
            <a:off x="629988" y="2663025"/>
            <a:ext cx="1033800" cy="1983600"/>
          </a:xfrm>
          <a:prstGeom prst="rect">
            <a:avLst/>
          </a:prstGeom>
          <a:solidFill>
            <a:srgbClr val="013D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6" name="Google Shape;126;p3"/>
          <p:cNvPicPr preferRelativeResize="0"/>
          <p:nvPr/>
        </p:nvPicPr>
        <p:blipFill rotWithShape="1">
          <a:blip r:embed="rId3">
            <a:alphaModFix/>
          </a:blip>
          <a:srcRect b="6037" l="0" r="0" t="6037"/>
          <a:stretch/>
        </p:blipFill>
        <p:spPr>
          <a:xfrm>
            <a:off x="1069661" y="2910589"/>
            <a:ext cx="1508400" cy="14886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27" name="Google Shape;127;p3"/>
          <p:cNvSpPr txBox="1"/>
          <p:nvPr>
            <p:ph type="title"/>
          </p:nvPr>
        </p:nvSpPr>
        <p:spPr>
          <a:xfrm>
            <a:off x="500550" y="821225"/>
            <a:ext cx="8520600" cy="10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/>
              <a:t>Практическое занятие по GLM</a:t>
            </a:r>
            <a:endParaRPr/>
          </a:p>
        </p:txBody>
      </p:sp>
      <p:sp>
        <p:nvSpPr>
          <p:cNvPr id="128" name="Google Shape;128;p3"/>
          <p:cNvSpPr txBox="1"/>
          <p:nvPr>
            <p:ph idx="1" type="subTitle"/>
          </p:nvPr>
        </p:nvSpPr>
        <p:spPr>
          <a:xfrm>
            <a:off x="500550" y="457313"/>
            <a:ext cx="77967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ru-RU">
                <a:solidFill>
                  <a:srgbClr val="013D85"/>
                </a:solidFill>
              </a:rPr>
              <a:t>Тема вебинара</a:t>
            </a:r>
            <a:endParaRPr>
              <a:solidFill>
                <a:srgbClr val="013D85"/>
              </a:solidFill>
            </a:endParaRPr>
          </a:p>
        </p:txBody>
      </p:sp>
      <p:sp>
        <p:nvSpPr>
          <p:cNvPr id="129" name="Google Shape;129;p3"/>
          <p:cNvSpPr txBox="1"/>
          <p:nvPr>
            <p:ph idx="1" type="subTitle"/>
          </p:nvPr>
        </p:nvSpPr>
        <p:spPr>
          <a:xfrm>
            <a:off x="3271575" y="2568376"/>
            <a:ext cx="3701700" cy="3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8106"/>
              <a:buNone/>
            </a:pPr>
            <a:r>
              <a:rPr b="1" lang="ru-RU">
                <a:solidFill>
                  <a:srgbClr val="013D85"/>
                </a:solidFill>
              </a:rPr>
              <a:t>Алексей Кисляков</a:t>
            </a:r>
            <a:endParaRPr b="1">
              <a:solidFill>
                <a:srgbClr val="013D85"/>
              </a:solidFill>
            </a:endParaRPr>
          </a:p>
        </p:txBody>
      </p:sp>
      <p:sp>
        <p:nvSpPr>
          <p:cNvPr id="130" name="Google Shape;130;p3"/>
          <p:cNvSpPr txBox="1"/>
          <p:nvPr>
            <p:ph idx="2" type="subTitle"/>
          </p:nvPr>
        </p:nvSpPr>
        <p:spPr>
          <a:xfrm>
            <a:off x="3271575" y="2911675"/>
            <a:ext cx="5337300" cy="188033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ru-RU" sz="1000"/>
              <a:t>Заведующий научной лабораторией «Кластерный анализ процессов роста и эволюции систем», доктор экон. наук., кандидат техн. наук, доцент.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b="0"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ru-RU" sz="1000"/>
              <a:t>О себе: преподаватель/ученый-исследователь</a:t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0" lang="ru-RU" sz="1000"/>
              <a:t>&gt; 10 лет научных исследований в области прикладных методов экономико-математического моделирования с применением инструментария Python, R, MATLAB, Excel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0" lang="ru-RU" sz="1000"/>
              <a:t>&gt; 8 лет преподавания в ВУЗах оффлайн и онлайн </a:t>
            </a:r>
            <a:endParaRPr b="0"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0" lang="ru-RU" sz="1000"/>
              <a:t>&gt; 30 созданных и реализованных курсов по программам высшего образования и дополнительного профессионального образования</a:t>
            </a:r>
            <a:endParaRPr b="0"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b="0"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000"/>
              <a:t>Телефон / эл. почта / соц. сети: +7(904) 261-57-18, </a:t>
            </a:r>
            <a:r>
              <a:rPr lang="ru-RU" sz="1000" u="sng">
                <a:solidFill>
                  <a:schemeClr val="hlink"/>
                </a:solidFill>
                <a:hlinkClick r:id="rId4"/>
              </a:rPr>
              <a:t>ankislyakov@mail.ru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b="0" sz="10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ee2e5a9aa8_0_46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</a:pPr>
            <a:r>
              <a:rPr lang="ru-RU"/>
              <a:t>Бооольше фичей!!!</a:t>
            </a:r>
            <a:endParaRPr/>
          </a:p>
        </p:txBody>
      </p:sp>
      <p:sp>
        <p:nvSpPr>
          <p:cNvPr id="353" name="Google Shape;353;g1ee2e5a9aa8_0_46"/>
          <p:cNvSpPr txBox="1"/>
          <p:nvPr>
            <p:ph idx="1" type="body"/>
          </p:nvPr>
        </p:nvSpPr>
        <p:spPr>
          <a:xfrm>
            <a:off x="372900" y="1047800"/>
            <a:ext cx="8398200" cy="36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model_formula = </a:t>
            </a:r>
            <a:r>
              <a:rPr lang="ru-RU" sz="1050">
                <a:solidFill>
                  <a:srgbClr val="A31515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'_____ ~ _____'</a:t>
            </a:r>
            <a:endParaRPr sz="1050">
              <a:solidFill>
                <a:srgbClr val="A31515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link_function = sm.families.links.____</a:t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model_family = sm.families.____(link = ____)</a:t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050">
              <a:solidFill>
                <a:srgbClr val="008000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model_fit = ____(formula = ____,</a:t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data = ____,</a:t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family = ____).____</a:t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050">
                <a:solidFill>
                  <a:srgbClr val="795E26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(______._______)</a:t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050">
              <a:solidFill>
                <a:srgbClr val="008000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intercept, slope = model_fit.____</a:t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050">
              <a:solidFill>
                <a:srgbClr val="008000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050">
                <a:solidFill>
                  <a:srgbClr val="795E26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ru-RU" sz="1050">
                <a:solidFill>
                  <a:srgbClr val="A31515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'Intercept ='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____)</a:t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050">
                <a:solidFill>
                  <a:srgbClr val="795E26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ru-RU" sz="1050">
                <a:solidFill>
                  <a:srgbClr val="A31515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'Slope ='</a:t>
            </a: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____)</a:t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050">
              <a:solidFill>
                <a:srgbClr val="008000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____(____.____)</a:t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54" name="Google Shape;354;g1ee2e5a9aa8_0_46"/>
          <p:cNvSpPr txBox="1"/>
          <p:nvPr/>
        </p:nvSpPr>
        <p:spPr>
          <a:xfrm>
            <a:off x="4749900" y="1567975"/>
            <a:ext cx="37146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133350" rtl="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ru-RU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Давайте обучим модель для большего количества признаков!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2aa06250017_0_174"/>
          <p:cNvSpPr txBox="1"/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600"/>
              <a:buNone/>
            </a:pPr>
            <a:r>
              <a:rPr lang="ru-RU"/>
              <a:t>Вопросы?</a:t>
            </a:r>
            <a:endParaRPr/>
          </a:p>
        </p:txBody>
      </p:sp>
      <p:pic>
        <p:nvPicPr>
          <p:cNvPr id="360" name="Google Shape;360;g2aa06250017_0_17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5250" y="3370764"/>
            <a:ext cx="662535" cy="662535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Google Shape;361;g2aa06250017_0_174"/>
          <p:cNvSpPr txBox="1"/>
          <p:nvPr/>
        </p:nvSpPr>
        <p:spPr>
          <a:xfrm>
            <a:off x="1513300" y="3378781"/>
            <a:ext cx="3000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ru-RU" sz="15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Ставим “+”,</a:t>
            </a:r>
            <a:endParaRPr b="0" i="0" sz="15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ru-RU" sz="15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 вопросы есть</a:t>
            </a:r>
            <a:endParaRPr b="0" i="0" sz="15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62" name="Google Shape;362;g2aa06250017_0_17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78225" y="3370764"/>
            <a:ext cx="662535" cy="662535"/>
          </a:xfrm>
          <a:prstGeom prst="rect">
            <a:avLst/>
          </a:prstGeom>
          <a:noFill/>
          <a:ln>
            <a:noFill/>
          </a:ln>
        </p:spPr>
      </p:pic>
      <p:sp>
        <p:nvSpPr>
          <p:cNvPr id="363" name="Google Shape;363;g2aa06250017_0_174"/>
          <p:cNvSpPr txBox="1"/>
          <p:nvPr/>
        </p:nvSpPr>
        <p:spPr>
          <a:xfrm>
            <a:off x="4881975" y="3378781"/>
            <a:ext cx="3000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ru-RU" sz="15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Ставим “–”,</a:t>
            </a:r>
            <a:endParaRPr b="0" i="0" sz="15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ru-RU" sz="15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 вопросов нет</a:t>
            </a:r>
            <a:endParaRPr b="0" i="0" sz="15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2aa06250017_0_182"/>
          <p:cNvSpPr txBox="1"/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4900"/>
              <a:t>“Концы в воду” </a:t>
            </a:r>
            <a:endParaRPr/>
          </a:p>
        </p:txBody>
      </p:sp>
      <p:pic>
        <p:nvPicPr>
          <p:cNvPr id="369" name="Google Shape;369;g2aa06250017_0_1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87800" y="2095500"/>
            <a:ext cx="952500" cy="95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0" name="Google Shape;370;g2aa06250017_0_182"/>
          <p:cNvPicPr preferRelativeResize="0"/>
          <p:nvPr/>
        </p:nvPicPr>
        <p:blipFill rotWithShape="1">
          <a:blip r:embed="rId4">
            <a:alphaModFix/>
          </a:blip>
          <a:srcRect b="41268" l="34581" r="34780" t="16098"/>
          <a:stretch/>
        </p:blipFill>
        <p:spPr>
          <a:xfrm>
            <a:off x="6689050" y="2095500"/>
            <a:ext cx="1070111" cy="952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2aa06250017_0_186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</a:pPr>
            <a:r>
              <a:rPr lang="ru-RU"/>
              <a:t>Как использовать AutoML для построения GLM</a:t>
            </a:r>
            <a:endParaRPr/>
          </a:p>
        </p:txBody>
      </p:sp>
      <p:sp>
        <p:nvSpPr>
          <p:cNvPr id="376" name="Google Shape;376;g2aa06250017_0_186"/>
          <p:cNvSpPr txBox="1"/>
          <p:nvPr/>
        </p:nvSpPr>
        <p:spPr>
          <a:xfrm>
            <a:off x="540375" y="1332150"/>
            <a:ext cx="80787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Алгоритм автоматизации построения GLM на платформе H2O применяет обобщенные линейные модели к данным, максимизируя </a:t>
            </a:r>
            <a:r>
              <a:rPr b="1" lang="ru-RU"/>
              <a:t>логарифмическую функцию</a:t>
            </a:r>
            <a:r>
              <a:rPr lang="ru-RU"/>
              <a:t> максимального правдоподобия.</a:t>
            </a:r>
            <a:endParaRPr/>
          </a:p>
        </p:txBody>
      </p:sp>
      <p:sp>
        <p:nvSpPr>
          <p:cNvPr id="377" name="Google Shape;377;g2aa06250017_0_186"/>
          <p:cNvSpPr txBox="1"/>
          <p:nvPr/>
        </p:nvSpPr>
        <p:spPr>
          <a:xfrm>
            <a:off x="500550" y="2032875"/>
            <a:ext cx="7138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u="sng">
                <a:solidFill>
                  <a:schemeClr val="hlink"/>
                </a:solidFill>
                <a:hlinkClick r:id="rId3"/>
              </a:rPr>
              <a:t>https://docs.h2o.ai/h2o/latest-stable/h2o-docs/data-science/glm.html?highlight=glm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g2aa06250017_0_186"/>
          <p:cNvSpPr txBox="1"/>
          <p:nvPr/>
        </p:nvSpPr>
        <p:spPr>
          <a:xfrm>
            <a:off x="573750" y="2401650"/>
            <a:ext cx="6724500" cy="23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!pip install h2o</a:t>
            </a:r>
            <a:endParaRPr sz="1050">
              <a:solidFill>
                <a:schemeClr val="dk1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AF00DB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ru-RU" sz="10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h2o</a:t>
            </a:r>
            <a:endParaRPr sz="1050">
              <a:solidFill>
                <a:schemeClr val="dk1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AF00DB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ru-RU" sz="10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h2o.estimators.glm </a:t>
            </a:r>
            <a:r>
              <a:rPr lang="ru-RU" sz="1050">
                <a:solidFill>
                  <a:srgbClr val="AF00DB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ru-RU" sz="10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H2OGeneralizedLinearEstimator</a:t>
            </a:r>
            <a:endParaRPr sz="1050">
              <a:solidFill>
                <a:schemeClr val="dk1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h2o.init()</a:t>
            </a:r>
            <a:endParaRPr sz="1050">
              <a:solidFill>
                <a:schemeClr val="dk1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chemeClr val="dk1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h2o_df = h2o.________(apart)</a:t>
            </a:r>
            <a:endParaRPr sz="1050">
              <a:solidFill>
                <a:schemeClr val="dk1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chemeClr val="dk1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gaussian_fit = H2OGeneralizedLinearEstimator(family = </a:t>
            </a:r>
            <a:r>
              <a:rPr lang="ru-RU" sz="1050">
                <a:solidFill>
                  <a:srgbClr val="A31515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_______</a:t>
            </a:r>
            <a:r>
              <a:rPr lang="ru-RU" sz="10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remove_collinear_columns=</a:t>
            </a:r>
            <a:r>
              <a:rPr lang="ru-RU" sz="1050">
                <a:solidFill>
                  <a:srgbClr val="0000FF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ru-RU" sz="10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50">
              <a:solidFill>
                <a:schemeClr val="dk1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gaussian_fit.train(y = </a:t>
            </a:r>
            <a:r>
              <a:rPr lang="ru-RU" sz="1050">
                <a:solidFill>
                  <a:srgbClr val="A31515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____</a:t>
            </a:r>
            <a:r>
              <a:rPr lang="ru-RU" sz="10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 x = _______, training_frame = _____ )</a:t>
            </a:r>
            <a:endParaRPr sz="1050">
              <a:solidFill>
                <a:schemeClr val="dk1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379" name="Google Shape;379;g2aa06250017_0_18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44200" y="2430225"/>
            <a:ext cx="2671775" cy="1445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2b6ec40e85d_0_0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</a:pPr>
            <a:r>
              <a:rPr lang="ru-RU"/>
              <a:t>Как комбинировать глубокое обучение для построения GLM</a:t>
            </a:r>
            <a:endParaRPr/>
          </a:p>
        </p:txBody>
      </p:sp>
      <p:sp>
        <p:nvSpPr>
          <p:cNvPr id="385" name="Google Shape;385;g2b6ec40e85d_0_0"/>
          <p:cNvSpPr txBox="1"/>
          <p:nvPr/>
        </p:nvSpPr>
        <p:spPr>
          <a:xfrm>
            <a:off x="540375" y="1332150"/>
            <a:ext cx="807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rgbClr val="2021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TensorFlow Probability (TFP) — это библиотека Python, построенная на TensorFlow, которая позволяет легко комбинировать вероятностные модели и глубокое обучение на современном оборудовании (TPU, GPU).</a:t>
            </a:r>
            <a:endParaRPr/>
          </a:p>
        </p:txBody>
      </p:sp>
      <p:sp>
        <p:nvSpPr>
          <p:cNvPr id="386" name="Google Shape;386;g2b6ec40e85d_0_0"/>
          <p:cNvSpPr txBox="1"/>
          <p:nvPr/>
        </p:nvSpPr>
        <p:spPr>
          <a:xfrm>
            <a:off x="500550" y="1886250"/>
            <a:ext cx="7138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u="sng">
                <a:solidFill>
                  <a:schemeClr val="hlink"/>
                </a:solidFill>
                <a:hlinkClick r:id="rId3"/>
              </a:rPr>
              <a:t>https://www.tensorflow.org/probability?hl=ru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" name="Google Shape;387;g2b6ec40e85d_0_0"/>
          <p:cNvSpPr txBox="1"/>
          <p:nvPr/>
        </p:nvSpPr>
        <p:spPr>
          <a:xfrm>
            <a:off x="585975" y="2338850"/>
            <a:ext cx="3313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rgbClr val="2021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endParaRPr/>
          </a:p>
        </p:txBody>
      </p:sp>
      <p:pic>
        <p:nvPicPr>
          <p:cNvPr id="388" name="Google Shape;388;g2b6ec40e85d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3900" y="2625775"/>
            <a:ext cx="6571174" cy="203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2b6ec40e85d_0_18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</a:pPr>
            <a:r>
              <a:rPr lang="ru-RU"/>
              <a:t>Как комбинировать глубокое обучение для построения GLM</a:t>
            </a:r>
            <a:endParaRPr/>
          </a:p>
        </p:txBody>
      </p:sp>
      <p:sp>
        <p:nvSpPr>
          <p:cNvPr id="394" name="Google Shape;394;g2b6ec40e85d_0_18"/>
          <p:cNvSpPr txBox="1"/>
          <p:nvPr/>
        </p:nvSpPr>
        <p:spPr>
          <a:xfrm>
            <a:off x="540375" y="1332150"/>
            <a:ext cx="807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rgbClr val="231F20"/>
                </a:solidFill>
              </a:rPr>
              <a:t>В TFP модуль tfp.glm содержит высокоуровневый интерфейс для подгонки моделей регрессии со смешанными </a:t>
            </a:r>
            <a:r>
              <a:rPr lang="ru-RU" sz="1200">
                <a:solidFill>
                  <a:srgbClr val="231F20"/>
                </a:solidFill>
              </a:rPr>
              <a:t>распределениями</a:t>
            </a:r>
            <a:r>
              <a:rPr lang="ru-RU" sz="1200">
                <a:solidFill>
                  <a:srgbClr val="231F20"/>
                </a:solidFill>
              </a:rPr>
              <a:t>.</a:t>
            </a:r>
            <a:endParaRPr/>
          </a:p>
        </p:txBody>
      </p:sp>
      <p:pic>
        <p:nvPicPr>
          <p:cNvPr id="395" name="Google Shape;395;g2b6ec40e85d_0_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0375" y="1842300"/>
            <a:ext cx="5520375" cy="2919875"/>
          </a:xfrm>
          <a:prstGeom prst="rect">
            <a:avLst/>
          </a:prstGeom>
          <a:noFill/>
          <a:ln>
            <a:noFill/>
          </a:ln>
        </p:spPr>
      </p:pic>
      <p:sp>
        <p:nvSpPr>
          <p:cNvPr id="396" name="Google Shape;396;g2b6ec40e85d_0_18"/>
          <p:cNvSpPr txBox="1"/>
          <p:nvPr/>
        </p:nvSpPr>
        <p:spPr>
          <a:xfrm>
            <a:off x="585975" y="2338850"/>
            <a:ext cx="3313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rgbClr val="2021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2aa06250017_0_191"/>
          <p:cNvSpPr txBox="1"/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600"/>
              <a:buNone/>
            </a:pPr>
            <a:r>
              <a:rPr lang="ru-RU"/>
              <a:t>Вопросы?</a:t>
            </a:r>
            <a:endParaRPr/>
          </a:p>
        </p:txBody>
      </p:sp>
      <p:pic>
        <p:nvPicPr>
          <p:cNvPr id="402" name="Google Shape;402;g2aa06250017_0_19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5250" y="3370764"/>
            <a:ext cx="662535" cy="662535"/>
          </a:xfrm>
          <a:prstGeom prst="rect">
            <a:avLst/>
          </a:prstGeom>
          <a:noFill/>
          <a:ln>
            <a:noFill/>
          </a:ln>
        </p:spPr>
      </p:pic>
      <p:sp>
        <p:nvSpPr>
          <p:cNvPr id="403" name="Google Shape;403;g2aa06250017_0_191"/>
          <p:cNvSpPr txBox="1"/>
          <p:nvPr/>
        </p:nvSpPr>
        <p:spPr>
          <a:xfrm>
            <a:off x="1513300" y="3378781"/>
            <a:ext cx="3000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ru-RU" sz="15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Ставим “+”,</a:t>
            </a:r>
            <a:endParaRPr b="0" i="0" sz="15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ru-RU" sz="15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 вопросы есть</a:t>
            </a:r>
            <a:endParaRPr b="0" i="0" sz="15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04" name="Google Shape;404;g2aa06250017_0_19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78225" y="3370764"/>
            <a:ext cx="662535" cy="662535"/>
          </a:xfrm>
          <a:prstGeom prst="rect">
            <a:avLst/>
          </a:prstGeom>
          <a:noFill/>
          <a:ln>
            <a:noFill/>
          </a:ln>
        </p:spPr>
      </p:pic>
      <p:sp>
        <p:nvSpPr>
          <p:cNvPr id="405" name="Google Shape;405;g2aa06250017_0_191"/>
          <p:cNvSpPr txBox="1"/>
          <p:nvPr/>
        </p:nvSpPr>
        <p:spPr>
          <a:xfrm>
            <a:off x="4881975" y="3378781"/>
            <a:ext cx="3000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ru-RU" sz="15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Ставим “–”,</a:t>
            </a:r>
            <a:endParaRPr b="0" i="0" sz="15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ru-RU" sz="15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 вопросов нет</a:t>
            </a:r>
            <a:endParaRPr b="0" i="0" sz="15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33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</a:pPr>
            <a:r>
              <a:rPr lang="ru-RU"/>
              <a:t>Ключевые тезисы занятия</a:t>
            </a:r>
            <a:endParaRPr/>
          </a:p>
        </p:txBody>
      </p:sp>
      <p:graphicFrame>
        <p:nvGraphicFramePr>
          <p:cNvPr id="411" name="Google Shape;411;p33"/>
          <p:cNvGraphicFramePr/>
          <p:nvPr/>
        </p:nvGraphicFramePr>
        <p:xfrm>
          <a:off x="594990" y="13035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{855AB097-C886-4D6F-9501-E27FB60110C5}</a:tableStyleId>
              </a:tblPr>
              <a:tblGrid>
                <a:gridCol w="489425"/>
                <a:gridCol w="6749575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ru-RU" sz="1300" u="none" cap="none" strike="noStrike">
                          <a:solidFill>
                            <a:srgbClr val="013D85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b="1" sz="1300" u="none" cap="none" strike="noStrike">
                        <a:solidFill>
                          <a:srgbClr val="013D85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8575" marB="68575" marR="91425" marL="198000">
                    <a:lnL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>
                          <a:latin typeface="Roboto"/>
                          <a:ea typeface="Roboto"/>
                          <a:cs typeface="Roboto"/>
                          <a:sym typeface="Roboto"/>
                        </a:rPr>
                        <a:t>Обобщили знания о GLM в рамках решения прикладных задач на python</a:t>
                      </a:r>
                      <a:endParaRPr sz="1400" u="none" cap="none" strike="noStrike"/>
                    </a:p>
                  </a:txBody>
                  <a:tcPr marT="68575" marB="68575" marR="91425" marL="198000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ru-RU" sz="1300" u="none" cap="none" strike="noStrike">
                          <a:solidFill>
                            <a:srgbClr val="013D85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b="1" sz="1300" u="none" cap="none" strike="noStrike">
                        <a:solidFill>
                          <a:srgbClr val="013D85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8575" marB="68575" marR="91425" marL="198000">
                    <a:lnL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/>
                        <a:t>Изучили архитектуру GLM</a:t>
                      </a:r>
                      <a:endParaRPr sz="1400" u="none" cap="none" strike="noStrike"/>
                    </a:p>
                  </a:txBody>
                  <a:tcPr marT="68575" marB="68575" marR="91425" marL="198000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104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ru-RU" sz="1300" u="none" cap="none" strike="noStrike">
                          <a:solidFill>
                            <a:srgbClr val="013D85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b="1" sz="1300" u="none" cap="none" strike="noStrike">
                        <a:solidFill>
                          <a:srgbClr val="013D85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8575" marB="68575" marR="91425" marL="198000">
                    <a:lnL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>
                          <a:latin typeface="Roboto"/>
                          <a:ea typeface="Roboto"/>
                          <a:cs typeface="Roboto"/>
                          <a:sym typeface="Roboto"/>
                        </a:rPr>
                        <a:t>Реализовали подбор семейства функций распределения остатков и функций связи для построения GLM</a:t>
                      </a:r>
                      <a:endParaRPr sz="1400" u="none" cap="none" strike="noStrike"/>
                    </a:p>
                  </a:txBody>
                  <a:tcPr marT="68575" marB="68575" marR="91425" marL="198000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ru-RU" sz="1300" u="none" cap="none" strike="noStrike">
                          <a:solidFill>
                            <a:srgbClr val="013D85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b="1" sz="1300" u="none" cap="none" strike="noStrike">
                        <a:solidFill>
                          <a:srgbClr val="013D85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8575" marB="68575" marR="91425" marL="198000">
                    <a:lnL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ru-RU"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Научились работать с библиотекой statsmodels для построения GLM</a:t>
                      </a:r>
                      <a:endParaRPr sz="1400" u="none" cap="none" strike="noStrike"/>
                    </a:p>
                  </a:txBody>
                  <a:tcPr marT="68575" marB="68575" marR="91425" marL="198000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ru-RU" sz="1300" u="none" cap="none" strike="noStrike">
                          <a:solidFill>
                            <a:srgbClr val="013D85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5. </a:t>
                      </a:r>
                      <a:endParaRPr b="1" sz="1300" u="none" cap="none" strike="noStrike">
                        <a:solidFill>
                          <a:srgbClr val="013D85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8575" marB="68575" marR="91425" marL="198000">
                    <a:lnL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ru-RU"/>
                        <a:t>Научились работать </a:t>
                      </a:r>
                      <a:r>
                        <a:rPr lang="ru-RU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с библиотекой H2O и TPF для построения и автоматизации обучения GLM</a:t>
                      </a:r>
                      <a:endParaRPr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8575" marB="68575" marR="91425" marL="198000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412" name="Google Shape;412;p33"/>
          <p:cNvSpPr txBox="1"/>
          <p:nvPr>
            <p:ph idx="4294967295" type="subTitle"/>
          </p:nvPr>
        </p:nvSpPr>
        <p:spPr>
          <a:xfrm>
            <a:off x="500550" y="857363"/>
            <a:ext cx="77967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b="1" i="0" lang="ru-RU" sz="1500" u="none" cap="none" strike="noStrike">
                <a:solidFill>
                  <a:srgbClr val="013D85"/>
                </a:solidFill>
                <a:latin typeface="Roboto"/>
                <a:ea typeface="Roboto"/>
                <a:cs typeface="Roboto"/>
                <a:sym typeface="Roboto"/>
              </a:rPr>
              <a:t>Подведем итоги</a:t>
            </a:r>
            <a:endParaRPr b="1" i="0" sz="1500" u="none" cap="none" strike="noStrike">
              <a:solidFill>
                <a:srgbClr val="013D8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34"/>
          <p:cNvSpPr txBox="1"/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600"/>
              <a:buNone/>
            </a:pPr>
            <a:r>
              <a:rPr lang="ru-RU"/>
              <a:t>Дополнительные материалы</a:t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2aa43e9ef30_0_37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</a:pPr>
            <a:r>
              <a:rPr lang="ru-RU"/>
              <a:t>Задание для самостоятельного изучения</a:t>
            </a:r>
            <a:endParaRPr/>
          </a:p>
        </p:txBody>
      </p:sp>
      <p:sp>
        <p:nvSpPr>
          <p:cNvPr id="423" name="Google Shape;423;g2aa43e9ef30_0_37"/>
          <p:cNvSpPr txBox="1"/>
          <p:nvPr/>
        </p:nvSpPr>
        <p:spPr>
          <a:xfrm>
            <a:off x="540375" y="1332150"/>
            <a:ext cx="80787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На </a:t>
            </a:r>
            <a:r>
              <a:rPr lang="ru-RU"/>
              <a:t>основе</a:t>
            </a:r>
            <a:r>
              <a:rPr lang="ru-RU"/>
              <a:t> данных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u="sng">
                <a:solidFill>
                  <a:schemeClr val="hlink"/>
                </a:solidFill>
                <a:hlinkClick r:id="rId3"/>
              </a:rPr>
              <a:t>https://raw.githubusercontent.com/ankislyakov/data/main/UniversalBank.csv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ru-RU"/>
              <a:t>Обучить модель логистической регрессии переменной Personal_Loan по предсказанию дефолта выплаты кредита с применением GLM из пакета statsmodels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ru-RU"/>
              <a:t>Реализовать решение задачи с применением пакета H2O. Сравнить полученные результаты и сделать выводы.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5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</a:pPr>
            <a:r>
              <a:rPr lang="ru-RU"/>
              <a:t>Цели вебинара</a:t>
            </a:r>
            <a:endParaRPr/>
          </a:p>
        </p:txBody>
      </p:sp>
      <p:graphicFrame>
        <p:nvGraphicFramePr>
          <p:cNvPr id="136" name="Google Shape;136;p5"/>
          <p:cNvGraphicFramePr/>
          <p:nvPr/>
        </p:nvGraphicFramePr>
        <p:xfrm>
          <a:off x="952500" y="154419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{855AB097-C886-4D6F-9501-E27FB60110C5}</a:tableStyleId>
              </a:tblPr>
              <a:tblGrid>
                <a:gridCol w="489425"/>
                <a:gridCol w="6749575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ru-RU" sz="1300" u="none" cap="none" strike="noStrike">
                          <a:solidFill>
                            <a:srgbClr val="013D85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b="1" sz="1300" u="none" cap="none" strike="noStrike">
                        <a:solidFill>
                          <a:srgbClr val="013D85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8575" marB="68575" marR="91425" marL="198000">
                    <a:lnL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ru-RU" sz="14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Обобщить практические знания о линейных моделях для задач регрессии и классификации.</a:t>
                      </a:r>
                      <a:endParaRPr sz="1400" u="none" cap="none" strike="noStrike"/>
                    </a:p>
                  </a:txBody>
                  <a:tcPr marT="68575" marB="68575" marR="91425" marL="198000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ru-RU" sz="1300" u="none" cap="none" strike="noStrike">
                          <a:solidFill>
                            <a:srgbClr val="013D85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b="1" sz="1300" u="none" cap="none" strike="noStrike">
                        <a:solidFill>
                          <a:srgbClr val="013D85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8575" marB="68575" marR="91425" marL="198000">
                    <a:lnL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ru-RU">
                          <a:latin typeface="Roboto"/>
                          <a:ea typeface="Roboto"/>
                          <a:cs typeface="Roboto"/>
                          <a:sym typeface="Roboto"/>
                        </a:rPr>
                        <a:t>Изучим архитектуру обобщенных линейных моделей (GLM)</a:t>
                      </a:r>
                      <a:endParaRPr sz="1400" u="none" cap="none" strike="noStrike"/>
                    </a:p>
                  </a:txBody>
                  <a:tcPr marT="68575" marB="68575" marR="91425" marL="198000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ru-RU" sz="1300" u="none" cap="none" strike="noStrike">
                          <a:solidFill>
                            <a:srgbClr val="013D85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b="1" sz="1300" u="none" cap="none" strike="noStrike">
                        <a:solidFill>
                          <a:srgbClr val="013D85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8575" marB="68575" marR="91425" marL="198000">
                    <a:lnL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ru-RU"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Научимся обучать GLM, интерпретировать результаты, делать предсказания, оценивать производительность</a:t>
                      </a:r>
                      <a:endParaRPr sz="1400" u="none" cap="none" strike="noStrike"/>
                    </a:p>
                  </a:txBody>
                  <a:tcPr marT="68575" marB="68575" marR="91425" marL="198000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ru-RU" sz="1300" u="none" cap="none" strike="noStrike">
                          <a:solidFill>
                            <a:srgbClr val="013D85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 </a:t>
                      </a:r>
                      <a:endParaRPr b="1" sz="1300" u="none" cap="none" strike="noStrike">
                        <a:solidFill>
                          <a:srgbClr val="013D85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8575" marB="68575" marR="91425" marL="198000">
                    <a:lnL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ru-RU" sz="13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Использовать GLM для решения различных задач в формате live coding.</a:t>
                      </a:r>
                      <a:endParaRPr sz="13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8575" marB="68575" marR="91425" marL="198000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37" name="Google Shape;137;p5"/>
          <p:cNvSpPr txBox="1"/>
          <p:nvPr>
            <p:ph idx="4294967295" type="subTitle"/>
          </p:nvPr>
        </p:nvSpPr>
        <p:spPr>
          <a:xfrm>
            <a:off x="500550" y="857363"/>
            <a:ext cx="77967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33333"/>
              <a:buFont typeface="Roboto"/>
              <a:buNone/>
            </a:pPr>
            <a:r>
              <a:rPr b="1" i="0" lang="ru-RU" sz="1500" u="none" cap="none" strike="noStrike">
                <a:solidFill>
                  <a:srgbClr val="013D85"/>
                </a:solidFill>
                <a:latin typeface="Roboto"/>
                <a:ea typeface="Roboto"/>
                <a:cs typeface="Roboto"/>
                <a:sym typeface="Roboto"/>
              </a:rPr>
              <a:t>Применить байесовские модели на практике</a:t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33333"/>
              <a:buFont typeface="Roboto"/>
              <a:buNone/>
            </a:pPr>
            <a:r>
              <a:t/>
            </a:r>
            <a:endParaRPr b="1" i="0" sz="1500" u="none" cap="none" strike="noStrike">
              <a:solidFill>
                <a:srgbClr val="013D85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33333"/>
              <a:buFont typeface="Roboto"/>
              <a:buNone/>
            </a:pPr>
            <a:r>
              <a:rPr b="1" i="0" lang="ru-RU" sz="1500" u="none" cap="none" strike="noStrike">
                <a:solidFill>
                  <a:srgbClr val="013D85"/>
                </a:solidFill>
                <a:latin typeface="Roboto"/>
                <a:ea typeface="Roboto"/>
                <a:cs typeface="Roboto"/>
                <a:sym typeface="Roboto"/>
              </a:rPr>
              <a:t>К концу занятия вы сможете: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36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</a:pPr>
            <a:r>
              <a:rPr lang="ru-RU"/>
              <a:t>Список материалов для изучения</a:t>
            </a:r>
            <a:endParaRPr/>
          </a:p>
        </p:txBody>
      </p:sp>
      <p:sp>
        <p:nvSpPr>
          <p:cNvPr id="429" name="Google Shape;429;p36"/>
          <p:cNvSpPr txBox="1"/>
          <p:nvPr>
            <p:ph idx="4294967295" type="body"/>
          </p:nvPr>
        </p:nvSpPr>
        <p:spPr>
          <a:xfrm>
            <a:off x="500550" y="1197878"/>
            <a:ext cx="7742400" cy="34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-312261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ru-RU"/>
              <a:t>Документация statsmodels по GLM </a:t>
            </a:r>
            <a:r>
              <a:rPr lang="ru-RU" u="sng">
                <a:solidFill>
                  <a:schemeClr val="hlink"/>
                </a:solidFill>
                <a:hlinkClick r:id="rId3"/>
              </a:rPr>
              <a:t>https://www.statsmodels.org/stable/examples/index.html#generalized-linear-models</a:t>
            </a:r>
            <a:endParaRPr/>
          </a:p>
          <a:p>
            <a:pPr indent="-312261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ru-RU"/>
              <a:t>Документация H2O по GLM </a:t>
            </a:r>
            <a:r>
              <a:rPr lang="ru-RU" u="sng">
                <a:solidFill>
                  <a:schemeClr val="hlink"/>
                </a:solidFill>
                <a:hlinkClick r:id="rId4"/>
              </a:rPr>
              <a:t>https://docs.h2o.ai/h2o/latest-stable/h2o-docs/data-science/glm.html?highlight=glm</a:t>
            </a:r>
            <a:endParaRPr/>
          </a:p>
          <a:p>
            <a:pPr indent="-312261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ru-RU"/>
              <a:t>Мэрфи К. П. Вероятностное машинное обучение: введение / пер. с англ. А. А. Слинкина. – М.: ДМК Пресс, 2022. – 940 с.</a:t>
            </a:r>
            <a:endParaRPr/>
          </a:p>
          <a:p>
            <a:pPr indent="-312261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ru-RU"/>
              <a:t>Мартин О.Байесовский анализ на Python / пер. с анг. А. В. Снастина. – М.: ДМК Пресс, 2020. – 340 с.</a:t>
            </a:r>
            <a:endParaRPr/>
          </a:p>
          <a:p>
            <a:pPr indent="-312261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ru-RU"/>
              <a:t>Ноутбук с примерами statsmodels и H2O </a:t>
            </a:r>
            <a:r>
              <a:rPr lang="ru-RU" u="sng">
                <a:solidFill>
                  <a:schemeClr val="hlink"/>
                </a:solidFill>
                <a:hlinkClick r:id="rId5"/>
              </a:rPr>
              <a:t>https://colab.research.google.com/drive/1u1dsSEWYAEzLZXThLNzqS8vfT6HSa36W?usp=sharing</a:t>
            </a:r>
            <a:endParaRPr/>
          </a:p>
          <a:p>
            <a:pPr indent="-312261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ru-RU"/>
              <a:t>+бонус: ноутбук с примером эксплуатации TFP: </a:t>
            </a:r>
            <a:r>
              <a:rPr lang="ru-RU" u="sng">
                <a:solidFill>
                  <a:schemeClr val="hlink"/>
                </a:solidFill>
                <a:hlinkClick r:id="rId6"/>
              </a:rPr>
              <a:t>https://colab.research.google.com/drive/1um5qiPJPIR3_MKkHSU_TmVY9swjAMJCy?usp=sharing</a:t>
            </a:r>
            <a:endParaRPr/>
          </a:p>
          <a:p>
            <a:pPr indent="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108108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37"/>
          <p:cNvSpPr txBox="1"/>
          <p:nvPr>
            <p:ph type="title"/>
          </p:nvPr>
        </p:nvSpPr>
        <p:spPr>
          <a:xfrm>
            <a:off x="956225" y="396394"/>
            <a:ext cx="7559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3800"/>
              <a:t>Заполните, пожалуйста,</a:t>
            </a:r>
            <a:endParaRPr sz="3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600"/>
              <a:buNone/>
            </a:pPr>
            <a:r>
              <a:rPr lang="ru-RU" sz="3800"/>
              <a:t>опрос о занятии</a:t>
            </a:r>
            <a:endParaRPr sz="3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600"/>
              <a:buNone/>
            </a:pPr>
            <a:r>
              <a:rPr lang="ru-RU" sz="3800"/>
              <a:t>по ссылке в чате</a:t>
            </a:r>
            <a:endParaRPr sz="380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38"/>
          <p:cNvSpPr txBox="1"/>
          <p:nvPr>
            <p:ph type="title"/>
          </p:nvPr>
        </p:nvSpPr>
        <p:spPr>
          <a:xfrm>
            <a:off x="500550" y="821221"/>
            <a:ext cx="8520600" cy="13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ru-RU"/>
              <a:t>Приходите на следующие вебинары</a:t>
            </a:r>
            <a:endParaRPr/>
          </a:p>
        </p:txBody>
      </p:sp>
      <p:sp>
        <p:nvSpPr>
          <p:cNvPr id="440" name="Google Shape;440;p38"/>
          <p:cNvSpPr txBox="1"/>
          <p:nvPr>
            <p:ph idx="1" type="subTitle"/>
          </p:nvPr>
        </p:nvSpPr>
        <p:spPr>
          <a:xfrm>
            <a:off x="500550" y="457313"/>
            <a:ext cx="77967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ru-RU"/>
              <a:t>Спасибо за внимание!</a:t>
            </a:r>
            <a:endParaRPr/>
          </a:p>
        </p:txBody>
      </p:sp>
      <p:sp>
        <p:nvSpPr>
          <p:cNvPr id="441" name="Google Shape;441;p38"/>
          <p:cNvSpPr/>
          <p:nvPr/>
        </p:nvSpPr>
        <p:spPr>
          <a:xfrm>
            <a:off x="629988" y="2663025"/>
            <a:ext cx="1033800" cy="1983600"/>
          </a:xfrm>
          <a:prstGeom prst="rect">
            <a:avLst/>
          </a:prstGeom>
          <a:solidFill>
            <a:srgbClr val="013D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42" name="Google Shape;442;p38"/>
          <p:cNvPicPr preferRelativeResize="0"/>
          <p:nvPr/>
        </p:nvPicPr>
        <p:blipFill rotWithShape="1">
          <a:blip r:embed="rId3">
            <a:alphaModFix/>
          </a:blip>
          <a:srcRect b="6037" l="0" r="0" t="6037"/>
          <a:stretch/>
        </p:blipFill>
        <p:spPr>
          <a:xfrm>
            <a:off x="1069661" y="2910589"/>
            <a:ext cx="1508400" cy="14886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443" name="Google Shape;443;p38"/>
          <p:cNvSpPr txBox="1"/>
          <p:nvPr/>
        </p:nvSpPr>
        <p:spPr>
          <a:xfrm>
            <a:off x="3271575" y="2568376"/>
            <a:ext cx="3701700" cy="3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ct val="108106"/>
              <a:buFont typeface="Roboto"/>
              <a:buNone/>
            </a:pPr>
            <a:r>
              <a:rPr b="1" i="0" lang="ru-RU" sz="1500" u="none" cap="none" strike="noStrike">
                <a:solidFill>
                  <a:srgbClr val="013D85"/>
                </a:solidFill>
                <a:latin typeface="Roboto"/>
                <a:ea typeface="Roboto"/>
                <a:cs typeface="Roboto"/>
                <a:sym typeface="Roboto"/>
              </a:rPr>
              <a:t>Алексей Кисляков</a:t>
            </a:r>
            <a:endParaRPr b="1" i="0" sz="1500" u="none" cap="none" strike="noStrike">
              <a:solidFill>
                <a:srgbClr val="013D8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4" name="Google Shape;444;p38"/>
          <p:cNvSpPr txBox="1"/>
          <p:nvPr>
            <p:ph idx="2" type="subTitle"/>
          </p:nvPr>
        </p:nvSpPr>
        <p:spPr>
          <a:xfrm>
            <a:off x="3271575" y="2911675"/>
            <a:ext cx="5337300" cy="188033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ru-RU" sz="1000"/>
              <a:t>Заведующий научной лабораторией «Кластерный анализ процессов роста и эволюции систем», доктор экон. наук., кандидат техн. наук, доцент.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b="0"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ru-RU" sz="1000"/>
              <a:t>О себе: ученый-исследователь</a:t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0" lang="ru-RU" sz="1000"/>
              <a:t>&gt; 10 лет научных исследований в области прикладных методов экономико-математического моделирования с применением инструментария Python, R, MATLAB, Excel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0" lang="ru-RU" sz="1000"/>
              <a:t>&gt; 8 лет преподавания в ВУЗах оффлайн и онлайн </a:t>
            </a:r>
            <a:endParaRPr b="0"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0" lang="ru-RU" sz="1000"/>
              <a:t>&gt; 30 созданных и реализованных курсов по программам высшего образования и дополнительного профессионального образования</a:t>
            </a:r>
            <a:endParaRPr b="0"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b="0"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000"/>
              <a:t>Телефон / эл. почта / соц. сети: +7(904) 261-57-18, </a:t>
            </a:r>
            <a:r>
              <a:rPr lang="ru-RU" sz="1000" u="sng">
                <a:solidFill>
                  <a:schemeClr val="hlink"/>
                </a:solidFill>
                <a:hlinkClick r:id="rId4"/>
              </a:rPr>
              <a:t>ankislyakov@mail.ru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b="0" sz="1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6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</a:pPr>
            <a:r>
              <a:rPr lang="ru-RU"/>
              <a:t>Где пригодятся полученные знания?</a:t>
            </a:r>
            <a:endParaRPr/>
          </a:p>
        </p:txBody>
      </p:sp>
      <p:sp>
        <p:nvSpPr>
          <p:cNvPr id="143" name="Google Shape;143;p6"/>
          <p:cNvSpPr txBox="1"/>
          <p:nvPr>
            <p:ph idx="4294967295" type="subTitle"/>
          </p:nvPr>
        </p:nvSpPr>
        <p:spPr>
          <a:xfrm>
            <a:off x="500550" y="857363"/>
            <a:ext cx="77967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None/>
            </a:pPr>
            <a:r>
              <a:rPr b="1" i="0" lang="ru-RU" sz="1500" u="none" cap="none" strike="noStrike">
                <a:solidFill>
                  <a:srgbClr val="013D85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b="1" i="0" sz="1500" u="none" cap="none" strike="noStrike">
              <a:solidFill>
                <a:srgbClr val="013D8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144" name="Google Shape;144;p6"/>
          <p:cNvGraphicFramePr/>
          <p:nvPr/>
        </p:nvGraphicFramePr>
        <p:xfrm>
          <a:off x="850662" y="132001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{855AB097-C886-4D6F-9501-E27FB60110C5}</a:tableStyleId>
              </a:tblPr>
              <a:tblGrid>
                <a:gridCol w="6749575"/>
              </a:tblGrid>
              <a:tr h="2189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0" i="0" lang="ru-RU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1. </a:t>
                      </a:r>
                      <a:r>
                        <a:rPr lang="ru-RU"/>
                        <a:t>Для лучшего понимания принципов работы </a:t>
                      </a:r>
                      <a:r>
                        <a:rPr lang="ru-RU">
                          <a:solidFill>
                            <a:schemeClr val="dk1"/>
                          </a:solidFill>
                        </a:rPr>
                        <a:t>GLM в statsmodels</a:t>
                      </a:r>
                      <a:r>
                        <a:rPr lang="ru-RU"/>
                        <a:t> и дальнейшего понимания механизмов построения GLM с помощью библиотек PyStan, H2O, PyMC3,</a:t>
                      </a:r>
                      <a:r>
                        <a:rPr lang="ru-RU"/>
                        <a:t> TensorFlow Probability, Pyro…..</a:t>
                      </a:r>
                      <a:endParaRPr sz="12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8575" marB="68575" marR="91425" marL="198000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778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0" i="0" lang="ru-RU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2.</a:t>
                      </a:r>
                      <a:r>
                        <a:rPr b="0" i="0" lang="ru-RU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ru-RU"/>
                        <a:t>Для создания</a:t>
                      </a:r>
                      <a:r>
                        <a:rPr b="0" i="0" lang="ru-RU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кастомн</a:t>
                      </a:r>
                      <a:r>
                        <a:rPr lang="ru-RU"/>
                        <a:t>ых</a:t>
                      </a:r>
                      <a:r>
                        <a:rPr b="0" i="0" lang="ru-RU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модел</a:t>
                      </a:r>
                      <a:r>
                        <a:rPr lang="ru-RU"/>
                        <a:t>ей</a:t>
                      </a:r>
                      <a:r>
                        <a:rPr b="0" i="0" lang="ru-RU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, котор</a:t>
                      </a:r>
                      <a:r>
                        <a:rPr lang="ru-RU"/>
                        <a:t>ые</a:t>
                      </a:r>
                      <a:r>
                        <a:rPr b="0" i="0" lang="ru-RU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хорошо согласуется с вашими данными</a:t>
                      </a:r>
                      <a:r>
                        <a:rPr lang="ru-RU"/>
                        <a:t> с учетом их распределений и связующих функций</a:t>
                      </a:r>
                      <a:endParaRPr sz="12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8575" marB="68575" marR="91425" marL="198000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145" name="Google Shape;145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53200" y="2956950"/>
            <a:ext cx="3108101" cy="1777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7"/>
          <p:cNvSpPr txBox="1"/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4900"/>
              <a:t>Немного обобщения для обобщенных линейных моделей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66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</a:pPr>
            <a:r>
              <a:rPr lang="ru-RU"/>
              <a:t>Наши “старые” и новые знакомые</a:t>
            </a:r>
            <a:endParaRPr/>
          </a:p>
        </p:txBody>
      </p:sp>
      <p:sp>
        <p:nvSpPr>
          <p:cNvPr id="156" name="Google Shape;156;p66"/>
          <p:cNvSpPr txBox="1"/>
          <p:nvPr/>
        </p:nvSpPr>
        <p:spPr>
          <a:xfrm>
            <a:off x="679400" y="1237325"/>
            <a:ext cx="8013300" cy="32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С</a:t>
            </a:r>
            <a:r>
              <a:rPr lang="ru-RU"/>
              <a:t>уществует широкое семейство моделей, </a:t>
            </a:r>
            <a:r>
              <a:rPr b="1" lang="ru-RU"/>
              <a:t>обладающих особым свойством</a:t>
            </a:r>
            <a:r>
              <a:rPr lang="ru-RU"/>
              <a:t>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>
                <a:solidFill>
                  <a:schemeClr val="dk1"/>
                </a:solidFill>
              </a:rPr>
              <a:t>среднее значение результирующей переменной модели, является линейной функцией от входных значений x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Они называются обобщенными линейными моделями (generalized linear model – GLM):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ru-RU"/>
              <a:t>Линейная регрессия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ru-RU"/>
              <a:t>Логистическая регрессия для задачи бинарной классификации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ru-RU"/>
              <a:t>Биномиальная регрессия (классификация)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ru-RU"/>
              <a:t>Регрессия Пуассона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ru-RU"/>
              <a:t>Гамма-регрессия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ru-RU"/>
              <a:t>……..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7" name="Google Shape;157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7150" y="2878900"/>
            <a:ext cx="2890850" cy="173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b67fe8f252_0_0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</a:pPr>
            <a:r>
              <a:rPr lang="ru-RU"/>
              <a:t>Наши “старые” и новые знакомые</a:t>
            </a:r>
            <a:endParaRPr/>
          </a:p>
        </p:txBody>
      </p:sp>
      <p:pic>
        <p:nvPicPr>
          <p:cNvPr id="163" name="Google Shape;163;g2b67fe8f252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5625" y="1009500"/>
            <a:ext cx="5282551" cy="3747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ee588828b0_1_1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</a:pPr>
            <a:r>
              <a:rPr lang="ru-RU"/>
              <a:t>Немного теории…</a:t>
            </a:r>
            <a:endParaRPr/>
          </a:p>
        </p:txBody>
      </p:sp>
      <p:pic>
        <p:nvPicPr>
          <p:cNvPr id="169" name="Google Shape;169;g1ee588828b0_1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675" y="1125399"/>
            <a:ext cx="8081231" cy="341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user</dc:creator>
</cp:coreProperties>
</file>